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74" r:id="rId3"/>
    <p:sldId id="257" r:id="rId4"/>
    <p:sldId id="258" r:id="rId5"/>
    <p:sldId id="284" r:id="rId6"/>
    <p:sldId id="261" r:id="rId7"/>
    <p:sldId id="286" r:id="rId8"/>
    <p:sldId id="287" r:id="rId9"/>
    <p:sldId id="291" r:id="rId10"/>
    <p:sldId id="263" r:id="rId11"/>
    <p:sldId id="288" r:id="rId12"/>
    <p:sldId id="264" r:id="rId13"/>
    <p:sldId id="289" r:id="rId14"/>
    <p:sldId id="279" r:id="rId15"/>
    <p:sldId id="281" r:id="rId16"/>
    <p:sldId id="283" r:id="rId17"/>
    <p:sldId id="292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BD"/>
    <a:srgbClr val="FA9FEF"/>
    <a:srgbClr val="E593DA"/>
    <a:srgbClr val="EB3EE0"/>
    <a:srgbClr val="D9D9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6"/>
    <p:restoredTop sz="81366"/>
  </p:normalViewPr>
  <p:slideViewPr>
    <p:cSldViewPr snapToGrid="0" snapToObjects="1">
      <p:cViewPr>
        <p:scale>
          <a:sx n="95" d="100"/>
          <a:sy n="95" d="100"/>
        </p:scale>
        <p:origin x="768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48252-8BF6-024E-8691-1A438C07DE23}" type="datetimeFigureOut">
              <a:rPr lang="en-US" smtClean="0"/>
              <a:t>9/27/17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13E06-F485-F648-8C4F-43499CD042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4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 challenges</a:t>
            </a:r>
          </a:p>
          <a:p>
            <a:pPr lvl="1"/>
            <a:r>
              <a:rPr lang="en-US" altLang="zh-CN" dirty="0" smtClean="0"/>
              <a:t>how to tell the timestamp service is honest?</a:t>
            </a:r>
          </a:p>
          <a:p>
            <a:pPr lvl="1"/>
            <a:r>
              <a:rPr lang="en-US" dirty="0" smtClean="0"/>
              <a:t>scale with the number of timestamp records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13E06-F485-F648-8C4F-43499CD042E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Amount of data a user would need to retrieve to verify the existence of a signature at a certain point in the past:</a:t>
            </a:r>
          </a:p>
          <a:p>
            <a:pPr lvl="1"/>
            <a:r>
              <a:rPr lang="en-US" sz="2400" dirty="0" smtClean="0"/>
              <a:t>For 32-ary trees and volume timeslot 10 minutes</a:t>
            </a:r>
          </a:p>
          <a:p>
            <a:pPr lvl="2"/>
            <a:r>
              <a:rPr lang="en-US" sz="2000" dirty="0" smtClean="0"/>
              <a:t>1500-byte data packet retrieval for the first 20 years</a:t>
            </a:r>
          </a:p>
          <a:p>
            <a:pPr lvl="2"/>
            <a:r>
              <a:rPr lang="en-US" sz="2000" dirty="0" smtClean="0"/>
              <a:t>4 x 1500-byte data packet retrieval for years 20-600</a:t>
            </a:r>
          </a:p>
          <a:p>
            <a:pPr lvl="1"/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sz="2800" dirty="0" smtClean="0"/>
              <a:t>Verification costs clearly negligible!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13E06-F485-F648-8C4F-43499CD042E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662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Incentives to audit</a:t>
            </a:r>
          </a:p>
          <a:p>
            <a:pPr lvl="1"/>
            <a:r>
              <a:rPr lang="en-US" dirty="0" smtClean="0"/>
              <a:t>Users,</a:t>
            </a:r>
            <a:r>
              <a:rPr lang="en-US" baseline="0" dirty="0" smtClean="0"/>
              <a:t> </a:t>
            </a:r>
            <a:r>
              <a:rPr lang="en-US" dirty="0" smtClean="0"/>
              <a:t>Providers, Competitors</a:t>
            </a:r>
          </a:p>
          <a:p>
            <a:r>
              <a:rPr lang="en-US" sz="2800" dirty="0" smtClean="0"/>
              <a:t>Recovery from inconsistency</a:t>
            </a:r>
          </a:p>
          <a:p>
            <a:pPr lvl="1"/>
            <a:r>
              <a:rPr lang="en-US" dirty="0" smtClean="0"/>
              <a:t>“Bulletin boards” to post detected problems</a:t>
            </a:r>
          </a:p>
          <a:p>
            <a:pPr lvl="2"/>
            <a:r>
              <a:rPr lang="en-US" dirty="0" smtClean="0"/>
              <a:t>Auditors cannot forge bad reports because of NDN signatures</a:t>
            </a:r>
          </a:p>
          <a:p>
            <a:pPr lvl="1"/>
            <a:r>
              <a:rPr lang="en-US" dirty="0" smtClean="0"/>
              <a:t>Transition to new provider(s)</a:t>
            </a:r>
          </a:p>
          <a:p>
            <a:r>
              <a:rPr lang="en-US" sz="2800" dirty="0" smtClean="0"/>
              <a:t>Relation to real-time data production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13E06-F485-F648-8C4F-43499CD042E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97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</a:t>
            </a:r>
            <a:r>
              <a:rPr lang="en-US" baseline="0" dirty="0" smtClean="0"/>
              <a:t> is no word for discussion?  Just a long list of issues??  E.g. what do you plan to say about </a:t>
            </a:r>
            <a:r>
              <a:rPr lang="en-US" dirty="0" smtClean="0"/>
              <a:t>Multiple DeLorean providers?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Also not sure if you would</a:t>
            </a:r>
            <a:r>
              <a:rPr lang="en-US" baseline="0" dirty="0" smtClean="0"/>
              <a:t> have time to touch upon all of them. How about </a:t>
            </a:r>
            <a:r>
              <a:rPr lang="en-US" baseline="0" smtClean="0"/>
              <a:t>pick 3 or 5 </a:t>
            </a:r>
            <a:r>
              <a:rPr lang="en-US" baseline="0" dirty="0" smtClean="0"/>
              <a:t>most interesting ones, and add “see </a:t>
            </a:r>
            <a:r>
              <a:rPr lang="en-US" baseline="0" smtClean="0"/>
              <a:t>further issues from the paper”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13E06-F485-F648-8C4F-43499CD042E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056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Auditor: part of security through publicity</a:t>
            </a:r>
          </a:p>
          <a:p>
            <a:r>
              <a:rPr lang="en-US" dirty="0" smtClean="0"/>
              <a:t>Neither service nor storage are trusted</a:t>
            </a:r>
          </a:p>
          <a:p>
            <a:endParaRPr lang="en-US" dirty="0" smtClean="0"/>
          </a:p>
          <a:p>
            <a:r>
              <a:rPr lang="en-US" dirty="0" smtClean="0"/>
              <a:t>Publishers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13E06-F485-F648-8C4F-43499CD042E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786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13E06-F485-F648-8C4F-43499CD042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74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13E06-F485-F648-8C4F-43499CD042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06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13E06-F485-F648-8C4F-43499CD042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38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13E06-F485-F648-8C4F-43499CD042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5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13E06-F485-F648-8C4F-43499CD042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02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13E06-F485-F648-8C4F-43499CD042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77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13E06-F485-F648-8C4F-43499CD042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9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1244" y="802300"/>
            <a:ext cx="10289512" cy="2573947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1244" y="4123974"/>
            <a:ext cx="1028951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15CE-CC9C-4743-BB5B-25F28DF1638E}" type="datetimeFigureOut">
              <a:rPr lang="en-US" smtClean="0"/>
              <a:t>9/27/17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286189" y="3528543"/>
            <a:ext cx="9400256" cy="2663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951244" y="5694363"/>
            <a:ext cx="10337469" cy="81915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2516" y="267063"/>
            <a:ext cx="11483217" cy="69280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6" y="1092202"/>
            <a:ext cx="11483216" cy="5246220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15CE-CC9C-4743-BB5B-25F28DF1638E}" type="datetimeFigureOut">
              <a:rPr lang="en-US" smtClean="0"/>
              <a:t>9/27/17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A630-F4CF-264D-88F0-7340BC8A4CF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564606" y="948549"/>
            <a:ext cx="876179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655" y="1756130"/>
            <a:ext cx="7489336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656" y="3806197"/>
            <a:ext cx="748933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15CE-CC9C-4743-BB5B-25F28DF1638E}" type="datetimeFigureOut">
              <a:rPr lang="en-US" smtClean="0"/>
              <a:t>9/27/17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A630-F4CF-264D-88F0-7340BC8A4CF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924655" y="3804985"/>
            <a:ext cx="748933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BEBA7-FD77-1143-8DE0-0A76508BFA95}" type="datetime1">
              <a:rPr lang="en-US" smtClean="0"/>
              <a:t>9/27/17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4904-42B4-AB4A-B979-C69CBB9E70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5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15CE-CC9C-4743-BB5B-25F28DF1638E}" type="datetimeFigureOut">
              <a:rPr lang="en-US" smtClean="0"/>
              <a:t>9/27/17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A630-F4CF-264D-88F0-7340BC8A4C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0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2516" y="255744"/>
            <a:ext cx="11039787" cy="6928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516" y="1108953"/>
            <a:ext cx="11039787" cy="5229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936" y="6513551"/>
            <a:ext cx="3157723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15CE-CC9C-4743-BB5B-25F28DF1638E}" type="datetimeFigureOut">
              <a:rPr lang="en-US" smtClean="0"/>
              <a:t>9/27/17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74519" y="6513551"/>
            <a:ext cx="537867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3979" y="6338421"/>
            <a:ext cx="1060995" cy="503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800" baseline="0">
                <a:solidFill>
                  <a:schemeClr val="accent1"/>
                </a:solidFill>
              </a:defRPr>
            </a:lvl1pPr>
          </a:lstStyle>
          <a:p>
            <a:fld id="{8D84A630-F4CF-264D-88F0-7340BC8A4C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82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12.tiff"/><Relationship Id="rId6" Type="http://schemas.openxmlformats.org/officeDocument/2006/relationships/image" Target="../media/image14.pn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12.tiff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png"/><Relationship Id="rId5" Type="http://schemas.openxmlformats.org/officeDocument/2006/relationships/image" Target="../media/image9.emf"/><Relationship Id="rId6" Type="http://schemas.openxmlformats.org/officeDocument/2006/relationships/image" Target="../media/image10.tiff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9.emf"/><Relationship Id="rId5" Type="http://schemas.openxmlformats.org/officeDocument/2006/relationships/image" Target="../media/image10.tiff"/><Relationship Id="rId6" Type="http://schemas.openxmlformats.org/officeDocument/2006/relationships/image" Target="../media/image11.tiff"/><Relationship Id="rId7" Type="http://schemas.openxmlformats.org/officeDocument/2006/relationships/image" Target="../media/image12.tiff"/><Relationship Id="rId8" Type="http://schemas.openxmlformats.org/officeDocument/2006/relationships/image" Target="../media/image1.png"/><Relationship Id="rId9" Type="http://schemas.openxmlformats.org/officeDocument/2006/relationships/image" Target="../media/image13.gif"/><Relationship Id="rId10" Type="http://schemas.openxmlformats.org/officeDocument/2006/relationships/image" Target="../media/image14.png"/><Relationship Id="rId11" Type="http://schemas.openxmlformats.org/officeDocument/2006/relationships/image" Target="../media/image15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8" Type="http://schemas.openxmlformats.org/officeDocument/2006/relationships/image" Target="../media/image21.emf"/><Relationship Id="rId9" Type="http://schemas.openxmlformats.org/officeDocument/2006/relationships/image" Target="../media/image22.emf"/><Relationship Id="rId10" Type="http://schemas.openxmlformats.org/officeDocument/2006/relationships/image" Target="../media/image23.emf"/><Relationship Id="rId11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9" Type="http://schemas.openxmlformats.org/officeDocument/2006/relationships/image" Target="../media/image23.emf"/><Relationship Id="rId10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NDN DeLorean: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800" dirty="0" smtClean="0"/>
              <a:t>An </a:t>
            </a:r>
            <a:r>
              <a:rPr lang="en-US" sz="4800" dirty="0"/>
              <a:t>Authentication System for Data Archives in Named Data Networking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Yingdi Yu (UCLA), </a:t>
            </a:r>
            <a:r>
              <a:rPr lang="en-US" sz="2400" b="1" u="sng" dirty="0"/>
              <a:t>Alexander Afanasyev</a:t>
            </a:r>
            <a:r>
              <a:rPr lang="en-US" sz="2400" b="1" dirty="0"/>
              <a:t> </a:t>
            </a:r>
            <a:r>
              <a:rPr lang="en-US" sz="2400" dirty="0" smtClean="0"/>
              <a:t>(Florida International University), </a:t>
            </a:r>
            <a:br>
              <a:rPr lang="en-US" sz="2400" dirty="0" smtClean="0"/>
            </a:br>
            <a:r>
              <a:rPr lang="en-US" sz="2400" dirty="0" smtClean="0"/>
              <a:t>Jan </a:t>
            </a:r>
            <a:r>
              <a:rPr lang="en-US" sz="2400" dirty="0"/>
              <a:t>Seedorf (HFT Stuttgart), Zhiyi Zhang (UCLA), Lixia Zhang (UCLA),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951244" y="5676433"/>
            <a:ext cx="10337469" cy="65264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ACM Information Centric Networking Conference,</a:t>
            </a:r>
            <a:br>
              <a:rPr lang="en-US" dirty="0" smtClean="0"/>
            </a:br>
            <a:r>
              <a:rPr lang="en-US" dirty="0" smtClean="0"/>
              <a:t>September 27, 2017, Berlin, Germany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679" y="121864"/>
            <a:ext cx="3869285" cy="173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2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813" y="5284694"/>
            <a:ext cx="3678397" cy="139829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latin typeface="Helvetica"/>
                <a:cs typeface="Helvetica"/>
              </a:rPr>
              <a:t>NDN Data Packet for DeLorean Nodes</a:t>
            </a:r>
            <a:r>
              <a:rPr lang="en-US">
                <a:latin typeface="Helvetica"/>
                <a:cs typeface="Helvetica"/>
              </a:rPr>
              <a:t> </a:t>
            </a:r>
            <a:r>
              <a:rPr lang="en-US" smtClean="0">
                <a:latin typeface="Helvetica"/>
                <a:cs typeface="Helvetica"/>
              </a:rPr>
              <a:t>(Chronicle)</a:t>
            </a:r>
            <a:endParaRPr lang="en-US">
              <a:latin typeface="Helvetica"/>
              <a:cs typeface="Helvetic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Naming </a:t>
            </a:r>
            <a:r>
              <a:rPr lang="en-US" smtClean="0"/>
              <a:t>convention</a:t>
            </a:r>
            <a:endParaRPr lang="en-US"/>
          </a:p>
          <a:p>
            <a:pPr lvl="1"/>
            <a:r>
              <a:rPr lang="en-US"/>
              <a:t>uniquely identify a node in a particular </a:t>
            </a:r>
            <a:r>
              <a:rPr lang="en-US" smtClean="0"/>
              <a:t>state of Chronicle and/or Volume tree</a:t>
            </a:r>
            <a:endParaRPr lang="en-US"/>
          </a:p>
          <a:p>
            <a:endParaRPr lang="en-US"/>
          </a:p>
          <a:p>
            <a:endParaRPr lang="ru-RU" smtClean="0"/>
          </a:p>
          <a:p>
            <a:endParaRPr lang="en-US" sz="600" smtClean="0"/>
          </a:p>
          <a:p>
            <a:r>
              <a:rPr lang="en-US" smtClean="0"/>
              <a:t>Given </a:t>
            </a:r>
            <a:r>
              <a:rPr lang="en-US"/>
              <a:t>a time point, the name </a:t>
            </a:r>
            <a:br>
              <a:rPr lang="en-US"/>
            </a:br>
            <a:r>
              <a:rPr lang="en-US"/>
              <a:t>of any node is determined</a:t>
            </a:r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4904-42B4-AB4A-B979-C69CBB9E7080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214" y="4270375"/>
            <a:ext cx="4813300" cy="24511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26535" y="1964917"/>
            <a:ext cx="7838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>
                <a:latin typeface="Helvetica"/>
                <a:cs typeface="Helvetica"/>
              </a:rPr>
              <a:t>/</a:t>
            </a:r>
            <a:r>
              <a:rPr lang="en-US" sz="2000" smtClean="0">
                <a:solidFill>
                  <a:srgbClr val="800000"/>
                </a:solidFill>
                <a:latin typeface="Helvetica"/>
                <a:cs typeface="Helvetica"/>
              </a:rPr>
              <a:t>[service-prefix]</a:t>
            </a:r>
            <a:r>
              <a:rPr lang="en-US" sz="2000" smtClean="0">
                <a:latin typeface="Helvetica"/>
                <a:cs typeface="Helvetica"/>
              </a:rPr>
              <a:t>/_CHRONICLE/</a:t>
            </a:r>
            <a:r>
              <a:rPr lang="en-US" sz="2000" smtClean="0">
                <a:solidFill>
                  <a:schemeClr val="accent2">
                    <a:lumMod val="75000"/>
                  </a:schemeClr>
                </a:solidFill>
                <a:latin typeface="Helvetica"/>
                <a:cs typeface="Helvetica"/>
              </a:rPr>
              <a:t>[NODE-STATE]/</a:t>
            </a:r>
            <a:r>
              <a:rPr lang="en-US" sz="2000" smtClean="0">
                <a:solidFill>
                  <a:srgbClr val="008000"/>
                </a:solidFill>
                <a:latin typeface="Helvetica"/>
                <a:cs typeface="Helvetica"/>
              </a:rPr>
              <a:t>[</a:t>
            </a:r>
            <a:r>
              <a:rPr lang="en-US" sz="2000">
                <a:solidFill>
                  <a:srgbClr val="008000"/>
                </a:solidFill>
                <a:latin typeface="Helvetica"/>
                <a:cs typeface="Helvetica"/>
              </a:rPr>
              <a:t>layer</a:t>
            </a:r>
            <a:r>
              <a:rPr lang="en-US" sz="2000" smtClean="0">
                <a:solidFill>
                  <a:srgbClr val="008000"/>
                </a:solidFill>
                <a:latin typeface="Helvetica"/>
                <a:cs typeface="Helvetica"/>
              </a:rPr>
              <a:t>]</a:t>
            </a:r>
            <a:r>
              <a:rPr lang="en-US" sz="2000">
                <a:latin typeface="Helvetica"/>
                <a:cs typeface="Helvetica"/>
              </a:rPr>
              <a:t>,</a:t>
            </a:r>
            <a:r>
              <a:rPr lang="en-US" sz="2000" smtClean="0">
                <a:solidFill>
                  <a:srgbClr val="000080"/>
                </a:solidFill>
                <a:latin typeface="Helvetica"/>
                <a:cs typeface="Helvetica"/>
              </a:rPr>
              <a:t>[</a:t>
            </a:r>
            <a:r>
              <a:rPr lang="en-US" sz="2000">
                <a:solidFill>
                  <a:srgbClr val="000080"/>
                </a:solidFill>
                <a:latin typeface="Helvetica"/>
                <a:cs typeface="Helvetica"/>
              </a:rPr>
              <a:t>index]</a:t>
            </a:r>
            <a:r>
              <a:rPr lang="en-US" sz="2000">
                <a:latin typeface="Helvetica"/>
                <a:cs typeface="Helvetica"/>
              </a:rPr>
              <a:t>/</a:t>
            </a:r>
            <a:r>
              <a:rPr lang="en-US" sz="2000">
                <a:solidFill>
                  <a:srgbClr val="800080"/>
                </a:solidFill>
                <a:latin typeface="Helvetica"/>
                <a:cs typeface="Helvetica"/>
              </a:rPr>
              <a:t>[hash]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9922" y="3994529"/>
            <a:ext cx="6343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>
                <a:latin typeface="Helvetica"/>
                <a:cs typeface="Helvetica"/>
              </a:rPr>
              <a:t>/</a:t>
            </a:r>
            <a:r>
              <a:rPr lang="en-US" sz="2000" smtClean="0">
                <a:solidFill>
                  <a:srgbClr val="800000"/>
                </a:solidFill>
                <a:latin typeface="Helvetica"/>
                <a:cs typeface="Helvetica"/>
              </a:rPr>
              <a:t>DeLorean</a:t>
            </a:r>
            <a:r>
              <a:rPr lang="en-US" sz="2000" smtClean="0">
                <a:latin typeface="Helvetica"/>
                <a:cs typeface="Helvetica"/>
              </a:rPr>
              <a:t>/_CHRONICLE/</a:t>
            </a:r>
            <a:r>
              <a:rPr lang="en-US" sz="2000" smtClean="0">
                <a:solidFill>
                  <a:schemeClr val="accent2">
                    <a:lumMod val="75000"/>
                  </a:schemeClr>
                </a:solidFill>
                <a:latin typeface="Helvetica"/>
                <a:cs typeface="Helvetica"/>
              </a:rPr>
              <a:t>incomplete=2050</a:t>
            </a:r>
            <a:r>
              <a:rPr lang="en-US" sz="2000" smtClean="0">
                <a:latin typeface="Helvetica"/>
                <a:cs typeface="Helvetica"/>
              </a:rPr>
              <a:t>/1,64</a:t>
            </a:r>
            <a:r>
              <a:rPr lang="en-US" sz="2000" smtClean="0">
                <a:solidFill>
                  <a:srgbClr val="000080"/>
                </a:solidFill>
                <a:latin typeface="Helvetica"/>
                <a:cs typeface="Helvetica"/>
              </a:rPr>
              <a:t>/1ffa1</a:t>
            </a:r>
            <a:endParaRPr lang="en-US" sz="2000">
              <a:solidFill>
                <a:srgbClr val="800080"/>
              </a:solidFill>
              <a:latin typeface="Helvetica"/>
              <a:cs typeface="Helvetic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9922" y="4484455"/>
            <a:ext cx="6452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latin typeface="Helvetica"/>
                <a:cs typeface="Helvetica"/>
              </a:rPr>
              <a:t>/</a:t>
            </a:r>
            <a:r>
              <a:rPr lang="en-US" sz="2000" smtClean="0">
                <a:solidFill>
                  <a:srgbClr val="800000"/>
                </a:solidFill>
                <a:latin typeface="Helvetica"/>
                <a:cs typeface="Helvetica"/>
              </a:rPr>
              <a:t>DeLorean</a:t>
            </a:r>
            <a:r>
              <a:rPr lang="en-US" sz="2000" smtClean="0">
                <a:latin typeface="Helvetica"/>
                <a:cs typeface="Helvetica"/>
              </a:rPr>
              <a:t>/_CHRONICLE/</a:t>
            </a:r>
            <a:r>
              <a:rPr lang="en-US" sz="2000" smtClean="0">
                <a:solidFill>
                  <a:schemeClr val="accent2">
                    <a:lumMod val="75000"/>
                  </a:schemeClr>
                </a:solidFill>
                <a:latin typeface="Helvetica"/>
                <a:cs typeface="Helvetica"/>
              </a:rPr>
              <a:t>incomplete=2050</a:t>
            </a:r>
            <a:r>
              <a:rPr lang="en-US" sz="2000" smtClean="0">
                <a:latin typeface="Helvetica"/>
                <a:cs typeface="Helvetica"/>
              </a:rPr>
              <a:t>/2,2</a:t>
            </a:r>
            <a:r>
              <a:rPr lang="en-US" sz="2000" smtClean="0">
                <a:solidFill>
                  <a:srgbClr val="000080"/>
                </a:solidFill>
                <a:latin typeface="Helvetica"/>
                <a:cs typeface="Helvetica"/>
              </a:rPr>
              <a:t>/abc1e3</a:t>
            </a:r>
            <a:endParaRPr lang="en-US" sz="2000" smtClean="0">
              <a:latin typeface="Helvetica"/>
              <a:cs typeface="Helvetica"/>
            </a:endParaRPr>
          </a:p>
          <a:p>
            <a:r>
              <a:rPr lang="en-US" sz="2000" smtClean="0">
                <a:latin typeface="Helvetica"/>
                <a:cs typeface="Helvetica"/>
              </a:rPr>
              <a:t>/</a:t>
            </a:r>
            <a:r>
              <a:rPr lang="en-US" sz="2000">
                <a:solidFill>
                  <a:srgbClr val="800000"/>
                </a:solidFill>
                <a:latin typeface="Helvetica"/>
                <a:cs typeface="Helvetica"/>
              </a:rPr>
              <a:t>DeLorean</a:t>
            </a:r>
            <a:r>
              <a:rPr lang="en-US" sz="2000" smtClean="0">
                <a:latin typeface="Helvetica"/>
                <a:cs typeface="Helvetica"/>
              </a:rPr>
              <a:t>/_CHRONICLE/</a:t>
            </a:r>
            <a:r>
              <a:rPr lang="en-US" sz="2000" smtClean="0">
                <a:solidFill>
                  <a:schemeClr val="accent2">
                    <a:lumMod val="75000"/>
                  </a:schemeClr>
                </a:solidFill>
                <a:latin typeface="Helvetica"/>
                <a:cs typeface="Helvetica"/>
              </a:rPr>
              <a:t>complete</a:t>
            </a:r>
            <a:r>
              <a:rPr lang="en-US" sz="2000" smtClean="0">
                <a:latin typeface="Helvetica"/>
                <a:cs typeface="Helvetica"/>
              </a:rPr>
              <a:t>/</a:t>
            </a:r>
            <a:r>
              <a:rPr lang="en-US" sz="2000" smtClean="0">
                <a:solidFill>
                  <a:srgbClr val="008000"/>
                </a:solidFill>
                <a:latin typeface="Helvetica"/>
                <a:cs typeface="Helvetica"/>
              </a:rPr>
              <a:t>2,0/</a:t>
            </a:r>
            <a:r>
              <a:rPr lang="en-US" sz="2000" smtClean="0">
                <a:solidFill>
                  <a:srgbClr val="000080"/>
                </a:solidFill>
                <a:latin typeface="Helvetica"/>
                <a:cs typeface="Helvetica"/>
              </a:rPr>
              <a:t>a2ed8b</a:t>
            </a:r>
            <a:endParaRPr lang="en-US" sz="2000">
              <a:solidFill>
                <a:srgbClr val="800080"/>
              </a:solidFill>
              <a:latin typeface="Helvetica"/>
              <a:cs typeface="Helvetica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8760217" y="3966224"/>
            <a:ext cx="401444" cy="487965"/>
          </a:xfrm>
          <a:custGeom>
            <a:avLst/>
            <a:gdLst>
              <a:gd name="connsiteX0" fmla="*/ 0 w 259566"/>
              <a:gd name="connsiteY0" fmla="*/ 1149047 h 1164283"/>
              <a:gd name="connsiteX1" fmla="*/ 254000 w 259566"/>
              <a:gd name="connsiteY1" fmla="*/ 1003905 h 1164283"/>
              <a:gd name="connsiteX2" fmla="*/ 181429 w 259566"/>
              <a:gd name="connsiteY2" fmla="*/ 0 h 116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66" h="1164283">
                <a:moveTo>
                  <a:pt x="0" y="1149047"/>
                </a:moveTo>
                <a:cubicBezTo>
                  <a:pt x="111881" y="1172230"/>
                  <a:pt x="223762" y="1195413"/>
                  <a:pt x="254000" y="1003905"/>
                </a:cubicBezTo>
                <a:cubicBezTo>
                  <a:pt x="284238" y="812397"/>
                  <a:pt x="181429" y="0"/>
                  <a:pt x="181429" y="0"/>
                </a:cubicBezTo>
              </a:path>
            </a:pathLst>
          </a:custGeom>
          <a:ln>
            <a:prstDash val="dash"/>
            <a:headEnd type="oval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945749" y="4824266"/>
            <a:ext cx="2206442" cy="703259"/>
          </a:xfrm>
          <a:custGeom>
            <a:avLst/>
            <a:gdLst>
              <a:gd name="connsiteX0" fmla="*/ 2709333 w 2709333"/>
              <a:gd name="connsiteY0" fmla="*/ 425068 h 703259"/>
              <a:gd name="connsiteX1" fmla="*/ 1983619 w 2709333"/>
              <a:gd name="connsiteY1" fmla="*/ 1735 h 703259"/>
              <a:gd name="connsiteX2" fmla="*/ 592667 w 2709333"/>
              <a:gd name="connsiteY2" fmla="*/ 292021 h 703259"/>
              <a:gd name="connsiteX3" fmla="*/ 0 w 2709333"/>
              <a:gd name="connsiteY3" fmla="*/ 703259 h 70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9333" h="703259">
                <a:moveTo>
                  <a:pt x="2709333" y="425068"/>
                </a:moveTo>
                <a:cubicBezTo>
                  <a:pt x="2522865" y="224488"/>
                  <a:pt x="2336397" y="23909"/>
                  <a:pt x="1983619" y="1735"/>
                </a:cubicBezTo>
                <a:cubicBezTo>
                  <a:pt x="1630841" y="-20439"/>
                  <a:pt x="923270" y="175100"/>
                  <a:pt x="592667" y="292021"/>
                </a:cubicBezTo>
                <a:cubicBezTo>
                  <a:pt x="262064" y="408942"/>
                  <a:pt x="131032" y="556100"/>
                  <a:pt x="0" y="703259"/>
                </a:cubicBezTo>
              </a:path>
            </a:pathLst>
          </a:custGeom>
          <a:ln>
            <a:prstDash val="dash"/>
            <a:headEnd type="oval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321525" y="5915489"/>
            <a:ext cx="1511861" cy="590678"/>
          </a:xfrm>
          <a:prstGeom prst="roundRect">
            <a:avLst/>
          </a:prstGeom>
          <a:noFill/>
          <a:ln w="38100" cmpd="sng">
            <a:solidFill>
              <a:srgbClr val="008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495072" y="5084473"/>
            <a:ext cx="1130117" cy="590678"/>
          </a:xfrm>
          <a:prstGeom prst="roundRect">
            <a:avLst/>
          </a:prstGeom>
          <a:noFill/>
          <a:ln w="38100" cmpd="sng">
            <a:solidFill>
              <a:srgbClr val="008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088" y="2498443"/>
            <a:ext cx="3903305" cy="1407749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8703269" y="5090102"/>
            <a:ext cx="1130117" cy="590678"/>
          </a:xfrm>
          <a:prstGeom prst="roundRect">
            <a:avLst/>
          </a:prstGeom>
          <a:noFill/>
          <a:ln w="38100" cmpd="sng">
            <a:solidFill>
              <a:srgbClr val="008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6480" y="2495130"/>
            <a:ext cx="4907644" cy="6980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93380" y="709149"/>
            <a:ext cx="1912352" cy="1200329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Signed by the DeLorean service for provenance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0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 animBg="1"/>
      <p:bldP spid="19" grpId="0" animBg="1"/>
      <p:bldP spid="20" grpId="0" animBg="1"/>
      <p:bldP spid="21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latin typeface="Helvetica"/>
                <a:cs typeface="Helvetica"/>
              </a:rPr>
              <a:t>NDN Data Packet for DeLorean Nodes (Volume Trees)</a:t>
            </a:r>
            <a:endParaRPr lang="en-US">
              <a:latin typeface="Helvetica"/>
              <a:cs typeface="Helvetic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22516" y="1092202"/>
            <a:ext cx="11483216" cy="2238109"/>
          </a:xfrm>
        </p:spPr>
        <p:txBody>
          <a:bodyPr>
            <a:normAutofit/>
          </a:bodyPr>
          <a:lstStyle/>
          <a:p>
            <a:r>
              <a:rPr lang="en-US"/>
              <a:t>Naming </a:t>
            </a:r>
            <a:r>
              <a:rPr lang="en-US" smtClean="0"/>
              <a:t>convention</a:t>
            </a:r>
            <a:endParaRPr lang="en-US"/>
          </a:p>
          <a:p>
            <a:pPr lvl="1"/>
            <a:r>
              <a:rPr lang="en-US"/>
              <a:t>uniquely identify a node in a particular </a:t>
            </a:r>
            <a:r>
              <a:rPr lang="en-US" smtClean="0"/>
              <a:t>state of Chronicle and/or Volume tree</a:t>
            </a:r>
            <a:endParaRPr lang="en-US"/>
          </a:p>
          <a:p>
            <a:endParaRPr lang="en-US"/>
          </a:p>
          <a:p>
            <a:endParaRPr lang="ru-RU" smtClean="0"/>
          </a:p>
          <a:p>
            <a:endParaRPr lang="en-US" sz="600" smtClean="0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4904-42B4-AB4A-B979-C69CBB9E7080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214" y="4270375"/>
            <a:ext cx="4813300" cy="24511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23132" y="1986184"/>
            <a:ext cx="8881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>
                <a:latin typeface="Helvetica"/>
                <a:cs typeface="Helvetica"/>
              </a:rPr>
              <a:t>/</a:t>
            </a:r>
            <a:r>
              <a:rPr lang="en-US" sz="2000" smtClean="0">
                <a:solidFill>
                  <a:srgbClr val="800000"/>
                </a:solidFill>
                <a:latin typeface="Helvetica"/>
                <a:cs typeface="Helvetica"/>
              </a:rPr>
              <a:t>[service-prefix]</a:t>
            </a:r>
            <a:r>
              <a:rPr lang="en-US" sz="2000" smtClean="0">
                <a:latin typeface="Helvetica"/>
                <a:cs typeface="Helvetica"/>
              </a:rPr>
              <a:t>/_VOLUME-[time-index]/</a:t>
            </a:r>
            <a:r>
              <a:rPr lang="en-US" sz="2000" smtClean="0">
                <a:solidFill>
                  <a:schemeClr val="accent2">
                    <a:lumMod val="75000"/>
                  </a:schemeClr>
                </a:solidFill>
                <a:latin typeface="Helvetica"/>
                <a:cs typeface="Helvetica"/>
              </a:rPr>
              <a:t>[NODE-STATE]/</a:t>
            </a:r>
            <a:r>
              <a:rPr lang="en-US" sz="2000" smtClean="0">
                <a:solidFill>
                  <a:srgbClr val="008000"/>
                </a:solidFill>
                <a:latin typeface="Helvetica"/>
                <a:cs typeface="Helvetica"/>
              </a:rPr>
              <a:t>[</a:t>
            </a:r>
            <a:r>
              <a:rPr lang="en-US" sz="2000">
                <a:solidFill>
                  <a:srgbClr val="008000"/>
                </a:solidFill>
                <a:latin typeface="Helvetica"/>
                <a:cs typeface="Helvetica"/>
              </a:rPr>
              <a:t>layer</a:t>
            </a:r>
            <a:r>
              <a:rPr lang="en-US" sz="2000" smtClean="0">
                <a:solidFill>
                  <a:srgbClr val="008000"/>
                </a:solidFill>
                <a:latin typeface="Helvetica"/>
                <a:cs typeface="Helvetica"/>
              </a:rPr>
              <a:t>]</a:t>
            </a:r>
            <a:r>
              <a:rPr lang="en-US" sz="2000">
                <a:latin typeface="Helvetica"/>
                <a:cs typeface="Helvetica"/>
              </a:rPr>
              <a:t>,</a:t>
            </a:r>
            <a:r>
              <a:rPr lang="en-US" sz="2000" smtClean="0">
                <a:solidFill>
                  <a:srgbClr val="000080"/>
                </a:solidFill>
                <a:latin typeface="Helvetica"/>
                <a:cs typeface="Helvetica"/>
              </a:rPr>
              <a:t>[</a:t>
            </a:r>
            <a:r>
              <a:rPr lang="en-US" sz="2000">
                <a:solidFill>
                  <a:srgbClr val="000080"/>
                </a:solidFill>
                <a:latin typeface="Helvetica"/>
                <a:cs typeface="Helvetica"/>
              </a:rPr>
              <a:t>index]</a:t>
            </a:r>
            <a:r>
              <a:rPr lang="en-US" sz="2000">
                <a:latin typeface="Helvetica"/>
                <a:cs typeface="Helvetica"/>
              </a:rPr>
              <a:t>/</a:t>
            </a:r>
            <a:r>
              <a:rPr lang="en-US" sz="2000">
                <a:solidFill>
                  <a:srgbClr val="800080"/>
                </a:solidFill>
                <a:latin typeface="Helvetica"/>
                <a:cs typeface="Helvetica"/>
              </a:rPr>
              <a:t>[hash]</a:t>
            </a:r>
          </a:p>
        </p:txBody>
      </p:sp>
      <p:sp>
        <p:nvSpPr>
          <p:cNvPr id="18" name="Freeform 17"/>
          <p:cNvSpPr/>
          <p:nvPr/>
        </p:nvSpPr>
        <p:spPr>
          <a:xfrm>
            <a:off x="8760217" y="3966224"/>
            <a:ext cx="401444" cy="487965"/>
          </a:xfrm>
          <a:custGeom>
            <a:avLst/>
            <a:gdLst>
              <a:gd name="connsiteX0" fmla="*/ 0 w 259566"/>
              <a:gd name="connsiteY0" fmla="*/ 1149047 h 1164283"/>
              <a:gd name="connsiteX1" fmla="*/ 254000 w 259566"/>
              <a:gd name="connsiteY1" fmla="*/ 1003905 h 1164283"/>
              <a:gd name="connsiteX2" fmla="*/ 181429 w 259566"/>
              <a:gd name="connsiteY2" fmla="*/ 0 h 116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66" h="1164283">
                <a:moveTo>
                  <a:pt x="0" y="1149047"/>
                </a:moveTo>
                <a:cubicBezTo>
                  <a:pt x="111881" y="1172230"/>
                  <a:pt x="223762" y="1195413"/>
                  <a:pt x="254000" y="1003905"/>
                </a:cubicBezTo>
                <a:cubicBezTo>
                  <a:pt x="284238" y="812397"/>
                  <a:pt x="181429" y="0"/>
                  <a:pt x="181429" y="0"/>
                </a:cubicBezTo>
              </a:path>
            </a:pathLst>
          </a:custGeom>
          <a:ln>
            <a:prstDash val="dash"/>
            <a:headEnd type="oval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945749" y="4824266"/>
            <a:ext cx="2206442" cy="703259"/>
          </a:xfrm>
          <a:custGeom>
            <a:avLst/>
            <a:gdLst>
              <a:gd name="connsiteX0" fmla="*/ 2709333 w 2709333"/>
              <a:gd name="connsiteY0" fmla="*/ 425068 h 703259"/>
              <a:gd name="connsiteX1" fmla="*/ 1983619 w 2709333"/>
              <a:gd name="connsiteY1" fmla="*/ 1735 h 703259"/>
              <a:gd name="connsiteX2" fmla="*/ 592667 w 2709333"/>
              <a:gd name="connsiteY2" fmla="*/ 292021 h 703259"/>
              <a:gd name="connsiteX3" fmla="*/ 0 w 2709333"/>
              <a:gd name="connsiteY3" fmla="*/ 703259 h 70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9333" h="703259">
                <a:moveTo>
                  <a:pt x="2709333" y="425068"/>
                </a:moveTo>
                <a:cubicBezTo>
                  <a:pt x="2522865" y="224488"/>
                  <a:pt x="2336397" y="23909"/>
                  <a:pt x="1983619" y="1735"/>
                </a:cubicBezTo>
                <a:cubicBezTo>
                  <a:pt x="1630841" y="-20439"/>
                  <a:pt x="923270" y="175100"/>
                  <a:pt x="592667" y="292021"/>
                </a:cubicBezTo>
                <a:cubicBezTo>
                  <a:pt x="262064" y="408942"/>
                  <a:pt x="131032" y="556100"/>
                  <a:pt x="0" y="703259"/>
                </a:cubicBezTo>
              </a:path>
            </a:pathLst>
          </a:custGeom>
          <a:ln>
            <a:prstDash val="dash"/>
            <a:headEnd type="oval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321525" y="5915489"/>
            <a:ext cx="1511861" cy="590678"/>
          </a:xfrm>
          <a:prstGeom prst="roundRect">
            <a:avLst/>
          </a:prstGeom>
          <a:noFill/>
          <a:ln w="38100" cmpd="sng">
            <a:solidFill>
              <a:srgbClr val="008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495072" y="5084473"/>
            <a:ext cx="1130117" cy="590678"/>
          </a:xfrm>
          <a:prstGeom prst="roundRect">
            <a:avLst/>
          </a:prstGeom>
          <a:noFill/>
          <a:ln w="38100" cmpd="sng">
            <a:solidFill>
              <a:srgbClr val="008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8703269" y="5090102"/>
            <a:ext cx="1130117" cy="590678"/>
          </a:xfrm>
          <a:prstGeom prst="roundRect">
            <a:avLst/>
          </a:prstGeom>
          <a:noFill/>
          <a:ln w="38100" cmpd="sng">
            <a:solidFill>
              <a:srgbClr val="008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480" y="2495130"/>
            <a:ext cx="4907644" cy="698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511" y="5270777"/>
            <a:ext cx="3708400" cy="1397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2758" y="2504195"/>
            <a:ext cx="3873500" cy="1397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093380" y="709149"/>
            <a:ext cx="1912352" cy="1200329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Signed by the DeLorean service for provenance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0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/>
                <a:cs typeface="Helvetica"/>
              </a:rPr>
              <a:t>Node </a:t>
            </a:r>
            <a:r>
              <a:rPr lang="en-US" dirty="0" smtClean="0">
                <a:latin typeface="Helvetica"/>
                <a:cs typeface="Helvetica"/>
              </a:rPr>
              <a:t>Retrieval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6" y="1092201"/>
            <a:ext cx="7127575" cy="3012453"/>
          </a:xfrm>
        </p:spPr>
        <p:txBody>
          <a:bodyPr>
            <a:normAutofit/>
          </a:bodyPr>
          <a:lstStyle/>
          <a:p>
            <a:r>
              <a:rPr lang="en-US"/>
              <a:t>Nodes at higher layers are </a:t>
            </a:r>
            <a:r>
              <a:rPr lang="en-US" smtClean="0"/>
              <a:t>frequently retrieved and benefit from caching</a:t>
            </a:r>
            <a:endParaRPr lang="en-US"/>
          </a:p>
          <a:p>
            <a:pPr lvl="1"/>
            <a:r>
              <a:rPr lang="en-US" smtClean="0"/>
              <a:t>Complete never change</a:t>
            </a:r>
          </a:p>
          <a:p>
            <a:pPr lvl="1"/>
            <a:r>
              <a:rPr lang="en-US" smtClean="0"/>
              <a:t>Most higher-level incomplete nodes don’t change often</a:t>
            </a:r>
          </a:p>
          <a:p>
            <a:endParaRPr lang="en-US"/>
          </a:p>
          <a:p>
            <a:r>
              <a:rPr lang="en-US" smtClean="0"/>
              <a:t>Can be replicated anywhere in the network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4904-42B4-AB4A-B979-C69CBB9E7080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059" y="959868"/>
            <a:ext cx="4673600" cy="156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0"/>
          <a:stretch/>
        </p:blipFill>
        <p:spPr>
          <a:xfrm>
            <a:off x="3037686" y="4113711"/>
            <a:ext cx="6756809" cy="2476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60217"/>
          <a:stretch/>
        </p:blipFill>
        <p:spPr>
          <a:xfrm>
            <a:off x="9396784" y="4932504"/>
            <a:ext cx="795421" cy="1498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39308"/>
          <a:stretch/>
        </p:blipFill>
        <p:spPr>
          <a:xfrm>
            <a:off x="8047801" y="3566926"/>
            <a:ext cx="1213475" cy="14987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6948" y="4424082"/>
            <a:ext cx="988600" cy="975241"/>
          </a:xfrm>
          <a:prstGeom prst="rect">
            <a:avLst/>
          </a:prstGeom>
          <a:ln>
            <a:tailEnd type="triangle" w="lg" len="lg"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48" y="5065655"/>
            <a:ext cx="987067" cy="4422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124" y="5822531"/>
            <a:ext cx="988600" cy="975241"/>
          </a:xfrm>
          <a:prstGeom prst="rect">
            <a:avLst/>
          </a:prstGeom>
          <a:ln>
            <a:tailEnd type="triangle" w="lg" len="lg"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790" y="3418529"/>
            <a:ext cx="988600" cy="975241"/>
          </a:xfrm>
          <a:prstGeom prst="rect">
            <a:avLst/>
          </a:prstGeom>
          <a:ln>
            <a:tailEnd type="triangle" w="lg" len="lg"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1997" y="5718750"/>
            <a:ext cx="988600" cy="975241"/>
          </a:xfrm>
          <a:prstGeom prst="rect">
            <a:avLst/>
          </a:prstGeom>
          <a:ln>
            <a:tailEnd type="triangle" w="lg" len="lg"/>
          </a:ln>
        </p:spPr>
      </p:pic>
    </p:spTree>
    <p:extLst>
      <p:ext uri="{BB962C8B-B14F-4D97-AF65-F5344CB8AC3E}">
        <p14:creationId xmlns:p14="http://schemas.microsoft.com/office/powerpoint/2010/main" val="9268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Audit with </a:t>
            </a:r>
            <a:r>
              <a:rPr lang="en-US" dirty="0" err="1"/>
              <a:t>Merkle</a:t>
            </a:r>
            <a:r>
              <a:rPr lang="en-US" dirty="0"/>
              <a:t> </a:t>
            </a:r>
            <a:r>
              <a:rPr lang="en-US" dirty="0" smtClean="0"/>
              <a:t>Tree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6" y="1092202"/>
            <a:ext cx="11121960" cy="2267164"/>
          </a:xfrm>
        </p:spPr>
        <p:txBody>
          <a:bodyPr>
            <a:normAutofit lnSpcReduction="10000"/>
          </a:bodyPr>
          <a:lstStyle/>
          <a:p>
            <a:r>
              <a:rPr lang="en-US"/>
              <a:t>All the users </a:t>
            </a:r>
            <a:r>
              <a:rPr lang="en-US" smtClean="0"/>
              <a:t>can verify consistence </a:t>
            </a:r>
            <a:r>
              <a:rPr lang="en-US"/>
              <a:t>of </a:t>
            </a:r>
            <a:r>
              <a:rPr lang="en-US" smtClean="0"/>
              <a:t>the timestamp </a:t>
            </a:r>
            <a:r>
              <a:rPr lang="en-US"/>
              <a:t>service</a:t>
            </a:r>
          </a:p>
          <a:p>
            <a:pPr lvl="1"/>
            <a:r>
              <a:rPr lang="en-US" smtClean="0"/>
              <a:t>More </a:t>
            </a:r>
            <a:r>
              <a:rPr lang="en-US"/>
              <a:t>users, the more </a:t>
            </a:r>
            <a:r>
              <a:rPr lang="en-US" smtClean="0"/>
              <a:t>secure and (publicly) reliable</a:t>
            </a:r>
            <a:endParaRPr lang="en-US"/>
          </a:p>
          <a:p>
            <a:pPr lvl="1"/>
            <a:r>
              <a:rPr lang="en-US" smtClean="0"/>
              <a:t>Each published volume needs to be checked ~ at time of published to ensure timestamp trust</a:t>
            </a:r>
          </a:p>
          <a:p>
            <a:r>
              <a:rPr lang="en-US" smtClean="0"/>
              <a:t>Difficult </a:t>
            </a:r>
            <a:r>
              <a:rPr lang="en-US"/>
              <a:t>to create double history</a:t>
            </a:r>
          </a:p>
          <a:p>
            <a:pPr lvl="1"/>
            <a:r>
              <a:rPr lang="en-US"/>
              <a:t>NDN interest does not carry sender address</a:t>
            </a:r>
          </a:p>
          <a:p>
            <a:pPr lvl="1"/>
            <a:r>
              <a:rPr lang="en-US"/>
              <a:t>Interest may not reach timestamp service (satisfied by cache)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4904-42B4-AB4A-B979-C69CBB9E7080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0"/>
          <a:stretch/>
        </p:blipFill>
        <p:spPr>
          <a:xfrm>
            <a:off x="3037686" y="4113711"/>
            <a:ext cx="6756809" cy="2476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60217"/>
          <a:stretch/>
        </p:blipFill>
        <p:spPr>
          <a:xfrm>
            <a:off x="9396784" y="4932504"/>
            <a:ext cx="795421" cy="1498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9308"/>
          <a:stretch/>
        </p:blipFill>
        <p:spPr>
          <a:xfrm>
            <a:off x="8047801" y="3566926"/>
            <a:ext cx="1213475" cy="14987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6948" y="4424082"/>
            <a:ext cx="988600" cy="975241"/>
          </a:xfrm>
          <a:prstGeom prst="rect">
            <a:avLst/>
          </a:prstGeom>
          <a:ln>
            <a:tailEnd type="triangle" w="lg" len="lg"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48" y="5065655"/>
            <a:ext cx="987067" cy="4422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124" y="5822531"/>
            <a:ext cx="988600" cy="975241"/>
          </a:xfrm>
          <a:prstGeom prst="rect">
            <a:avLst/>
          </a:prstGeom>
          <a:ln>
            <a:tailEnd type="triangle" w="lg" len="lg"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790" y="3418529"/>
            <a:ext cx="988600" cy="975241"/>
          </a:xfrm>
          <a:prstGeom prst="rect">
            <a:avLst/>
          </a:prstGeom>
          <a:ln>
            <a:tailEnd type="triangle" w="lg" len="lg"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1997" y="5718750"/>
            <a:ext cx="988600" cy="975241"/>
          </a:xfrm>
          <a:prstGeom prst="rect">
            <a:avLst/>
          </a:prstGeom>
          <a:ln>
            <a:tailEnd type="triangle" w="lg" len="lg"/>
          </a:ln>
        </p:spPr>
      </p:pic>
      <p:sp>
        <p:nvSpPr>
          <p:cNvPr id="18" name="Rectangular Callout 17"/>
          <p:cNvSpPr/>
          <p:nvPr/>
        </p:nvSpPr>
        <p:spPr>
          <a:xfrm>
            <a:off x="2163069" y="3992132"/>
            <a:ext cx="1540680" cy="359340"/>
          </a:xfrm>
          <a:prstGeom prst="wedgeRectCallout">
            <a:avLst>
              <a:gd name="adj1" fmla="val -6832"/>
              <a:gd name="adj2" fmla="val 7654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Helvetica"/>
                <a:cs typeface="Helvetica"/>
              </a:rPr>
              <a:t>From whom?</a:t>
            </a:r>
          </a:p>
        </p:txBody>
      </p:sp>
      <p:sp>
        <p:nvSpPr>
          <p:cNvPr id="6" name="Rectangle 5"/>
          <p:cNvSpPr/>
          <p:nvPr/>
        </p:nvSpPr>
        <p:spPr>
          <a:xfrm>
            <a:off x="7775532" y="3235752"/>
            <a:ext cx="3868944" cy="276999"/>
          </a:xfrm>
          <a:prstGeom prst="rect">
            <a:avLst/>
          </a:prstGeom>
          <a:solidFill>
            <a:srgbClr val="FFEABD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200" smtClean="0">
                <a:latin typeface="Helvetica"/>
                <a:cs typeface="Helvetica"/>
              </a:rPr>
              <a:t>/</a:t>
            </a:r>
            <a:r>
              <a:rPr lang="en-US" sz="1200" smtClean="0">
                <a:solidFill>
                  <a:srgbClr val="800000"/>
                </a:solidFill>
                <a:latin typeface="Helvetica"/>
                <a:cs typeface="Helvetica"/>
              </a:rPr>
              <a:t>DeLorean</a:t>
            </a:r>
            <a:r>
              <a:rPr lang="en-US" sz="1200" smtClean="0">
                <a:latin typeface="Helvetica"/>
                <a:cs typeface="Helvetica"/>
              </a:rPr>
              <a:t>/_CHRONICLE/</a:t>
            </a:r>
            <a:r>
              <a:rPr lang="en-US" sz="1200" smtClean="0">
                <a:solidFill>
                  <a:schemeClr val="accent2">
                    <a:lumMod val="75000"/>
                  </a:schemeClr>
                </a:solidFill>
                <a:latin typeface="Helvetica"/>
                <a:cs typeface="Helvetica"/>
              </a:rPr>
              <a:t>incomplete=2050</a:t>
            </a:r>
            <a:r>
              <a:rPr lang="en-US" sz="1200" smtClean="0">
                <a:latin typeface="Helvetica"/>
                <a:cs typeface="Helvetica"/>
              </a:rPr>
              <a:t>/1,64</a:t>
            </a:r>
            <a:r>
              <a:rPr lang="en-US" sz="1200" smtClean="0">
                <a:solidFill>
                  <a:srgbClr val="000080"/>
                </a:solidFill>
                <a:latin typeface="Helvetica"/>
                <a:cs typeface="Helvetica"/>
              </a:rPr>
              <a:t>/1ffa1</a:t>
            </a:r>
            <a:endParaRPr lang="en-US" sz="1200">
              <a:solidFill>
                <a:srgbClr val="800080"/>
              </a:solidFill>
              <a:latin typeface="Helvetica"/>
              <a:cs typeface="Helvetic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57733" y="4868145"/>
            <a:ext cx="3868944" cy="276999"/>
          </a:xfrm>
          <a:prstGeom prst="rect">
            <a:avLst/>
          </a:prstGeom>
          <a:solidFill>
            <a:srgbClr val="FFEABD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200" smtClean="0">
                <a:latin typeface="Helvetica"/>
                <a:cs typeface="Helvetica"/>
              </a:rPr>
              <a:t>/</a:t>
            </a:r>
            <a:r>
              <a:rPr lang="en-US" sz="1200" smtClean="0">
                <a:solidFill>
                  <a:srgbClr val="800000"/>
                </a:solidFill>
                <a:latin typeface="Helvetica"/>
                <a:cs typeface="Helvetica"/>
              </a:rPr>
              <a:t>DeLorean</a:t>
            </a:r>
            <a:r>
              <a:rPr lang="en-US" sz="1200" smtClean="0">
                <a:latin typeface="Helvetica"/>
                <a:cs typeface="Helvetica"/>
              </a:rPr>
              <a:t>/_CHRONICLE/</a:t>
            </a:r>
            <a:r>
              <a:rPr lang="en-US" sz="1200" smtClean="0">
                <a:solidFill>
                  <a:schemeClr val="accent2">
                    <a:lumMod val="75000"/>
                  </a:schemeClr>
                </a:solidFill>
                <a:latin typeface="Helvetica"/>
                <a:cs typeface="Helvetica"/>
              </a:rPr>
              <a:t>incomplete=2050</a:t>
            </a:r>
            <a:r>
              <a:rPr lang="en-US" sz="1200" smtClean="0">
                <a:latin typeface="Helvetica"/>
                <a:cs typeface="Helvetica"/>
              </a:rPr>
              <a:t>/1,64</a:t>
            </a:r>
            <a:r>
              <a:rPr lang="en-US" sz="1200" smtClean="0">
                <a:solidFill>
                  <a:srgbClr val="000080"/>
                </a:solidFill>
                <a:latin typeface="Helvetica"/>
                <a:cs typeface="Helvetica"/>
              </a:rPr>
              <a:t>/1ffa1</a:t>
            </a:r>
            <a:endParaRPr lang="en-US" sz="1200">
              <a:solidFill>
                <a:srgbClr val="80008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0032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C -0.00559 0.00162 -0.00898 0.00301 -0.01367 0.00741 C -0.01627 0.01736 -0.02304 0.01713 -0.02864 0.02361 C -0.03658 0.03241 -0.04752 0.04143 -0.05729 0.04722 C -0.0625 0.05 -0.06289 0.04884 -0.06953 0.05092 C -0.07734 0.05324 -0.08528 0.05648 -0.0927 0.05995 C -0.10195 0.06829 -0.11718 0.06991 -0.12812 0.07268 C -0.14869 0.07754 -0.16888 0.08287 -0.18945 0.08541 C -0.20442 0.08935 -0.2194 0.09329 -0.23437 0.09629 C -0.24388 0.10046 -0.25312 0.10162 -0.26302 0.10347 C -0.27031 0.10463 -0.28489 0.10717 -0.28489 0.10741 C -0.29531 0.1118 -0.3082 0.11157 -0.31888 0.1125 C -0.35208 0.11504 -0.38528 0.1162 -0.41822 0.1162 " pathEditMode="relative" rAng="0" ptsTypes="AAAAAAAAA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11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6" grpId="0" animBg="1"/>
      <p:bldP spid="6" grpId="1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Evaluation: Overview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Analytical evaluations</a:t>
            </a:r>
          </a:p>
          <a:p>
            <a:pPr lvl="1"/>
            <a:r>
              <a:rPr lang="en-US" dirty="0"/>
              <a:t>Necessary storage capabilities at the DeLorean service provider</a:t>
            </a:r>
          </a:p>
          <a:p>
            <a:pPr lvl="1"/>
            <a:r>
              <a:rPr lang="en-US" dirty="0"/>
              <a:t>Verification cost at users</a:t>
            </a:r>
          </a:p>
          <a:p>
            <a:pPr lvl="1"/>
            <a:r>
              <a:rPr lang="en-US" dirty="0"/>
              <a:t>Needed number </a:t>
            </a:r>
            <a:r>
              <a:rPr lang="en-US" dirty="0"/>
              <a:t>of auditors and </a:t>
            </a:r>
            <a:r>
              <a:rPr lang="en-US" dirty="0"/>
              <a:t>audits </a:t>
            </a:r>
            <a:r>
              <a:rPr lang="en-US" dirty="0"/>
              <a:t>per </a:t>
            </a:r>
            <a:r>
              <a:rPr lang="en-US" dirty="0" smtClean="0"/>
              <a:t>auditor</a:t>
            </a:r>
            <a:endParaRPr lang="en-US" dirty="0"/>
          </a:p>
          <a:p>
            <a:r>
              <a:rPr lang="en-US" dirty="0"/>
              <a:t>Keep in mind 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Not every signature goes to DeLorean</a:t>
            </a:r>
          </a:p>
          <a:p>
            <a:pPr lvl="1"/>
            <a:r>
              <a:rPr lang="en-US" dirty="0"/>
              <a:t>For large volume archives, DeLorean need to track only signature of </a:t>
            </a:r>
            <a:r>
              <a:rPr lang="en-US" dirty="0"/>
              <a:t>a </a:t>
            </a:r>
            <a:r>
              <a:rPr lang="en-US" dirty="0"/>
              <a:t>manifest</a:t>
            </a:r>
          </a:p>
          <a:p>
            <a:pPr lvl="1"/>
            <a:endParaRPr lang="en-US" dirty="0"/>
          </a:p>
          <a:p>
            <a:r>
              <a:rPr lang="en-US" dirty="0" smtClean="0"/>
              <a:t>Real-world </a:t>
            </a:r>
            <a:r>
              <a:rPr lang="en-US" dirty="0"/>
              <a:t>e</a:t>
            </a:r>
            <a:r>
              <a:rPr lang="en-US" dirty="0" smtClean="0"/>
              <a:t>xample: newspaper </a:t>
            </a:r>
            <a:r>
              <a:rPr lang="en-US" dirty="0"/>
              <a:t>archive in public libraries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based on data from </a:t>
            </a:r>
            <a:r>
              <a:rPr lang="en-US" dirty="0" err="1"/>
              <a:t>statistica.com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700.000 pieces of newspaper content published per day</a:t>
            </a:r>
          </a:p>
          <a:p>
            <a:pPr lvl="1"/>
            <a:r>
              <a:rPr lang="en-US" dirty="0"/>
              <a:t>on average 486 pieces of content published per minute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8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</a:t>
            </a:r>
            <a:r>
              <a:rPr lang="en-US" dirty="0"/>
              <a:t>DeLorean </a:t>
            </a:r>
            <a:r>
              <a:rPr lang="en-US" dirty="0" smtClean="0"/>
              <a:t>Service Storage Requirements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6" y="1271278"/>
            <a:ext cx="6820303" cy="3542769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281028" y="1327736"/>
            <a:ext cx="2413991" cy="1304226"/>
          </a:xfr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/>
              <a:t>Y</a:t>
            </a:r>
            <a:r>
              <a:rPr lang="en-US" sz="2400" smtClean="0"/>
              <a:t>early </a:t>
            </a:r>
            <a:r>
              <a:rPr lang="en-US" sz="2400"/>
              <a:t>storage requirement is linear to the </a:t>
            </a:r>
            <a:r>
              <a:rPr lang="en-US" sz="2400" smtClean="0"/>
              <a:t>number of </a:t>
            </a:r>
            <a:r>
              <a:rPr lang="en-US" sz="2400"/>
              <a:t>witnessed signatures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516" y="5246883"/>
            <a:ext cx="674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i="1" err="1" smtClean="0">
                <a:latin typeface="Arial" charset="0"/>
                <a:ea typeface="Arial" charset="0"/>
                <a:cs typeface="Arial" charset="0"/>
              </a:rPr>
              <a:t>Yearly</a:t>
            </a:r>
            <a:r>
              <a:rPr lang="de-DE" sz="1600" b="1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600" b="1" i="1" dirty="0" err="1" smtClean="0">
                <a:latin typeface="Arial" charset="0"/>
                <a:ea typeface="Arial" charset="0"/>
                <a:cs typeface="Arial" charset="0"/>
              </a:rPr>
              <a:t>storage</a:t>
            </a:r>
            <a:r>
              <a:rPr lang="de-DE" sz="1600" b="1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600" b="1" i="1" dirty="0" err="1" smtClean="0">
                <a:latin typeface="Arial" charset="0"/>
                <a:ea typeface="Arial" charset="0"/>
                <a:cs typeface="Arial" charset="0"/>
              </a:rPr>
              <a:t>requirements</a:t>
            </a:r>
            <a:r>
              <a:rPr lang="de-DE" sz="1600" b="1" i="1" dirty="0" smtClean="0">
                <a:latin typeface="Arial" charset="0"/>
                <a:ea typeface="Arial" charset="0"/>
                <a:cs typeface="Arial" charset="0"/>
              </a:rPr>
              <a:t> at </a:t>
            </a:r>
            <a:r>
              <a:rPr lang="de-DE" sz="1600" b="1" i="1" dirty="0" err="1" smtClean="0">
                <a:latin typeface="Arial" charset="0"/>
                <a:ea typeface="Arial" charset="0"/>
                <a:cs typeface="Arial" charset="0"/>
              </a:rPr>
              <a:t>DeLorean</a:t>
            </a:r>
            <a:r>
              <a:rPr lang="de-DE" sz="1600" b="1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600" b="1" i="1" dirty="0" err="1" smtClean="0">
                <a:latin typeface="Arial" charset="0"/>
                <a:ea typeface="Arial" charset="0"/>
                <a:cs typeface="Arial" charset="0"/>
              </a:rPr>
              <a:t>service</a:t>
            </a:r>
            <a:r>
              <a:rPr lang="de-DE" sz="1600" b="1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600" b="1" i="1" dirty="0" err="1" smtClean="0">
                <a:latin typeface="Arial" charset="0"/>
                <a:ea typeface="Arial" charset="0"/>
                <a:cs typeface="Arial" charset="0"/>
              </a:rPr>
              <a:t>provider</a:t>
            </a:r>
            <a:r>
              <a:rPr lang="de-DE" sz="1600" b="1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600" b="1" i="1" dirty="0" err="1" smtClean="0">
                <a:latin typeface="Arial" charset="0"/>
                <a:ea typeface="Arial" charset="0"/>
                <a:cs typeface="Arial" charset="0"/>
              </a:rPr>
              <a:t>depending</a:t>
            </a:r>
            <a:r>
              <a:rPr lang="de-DE" sz="1600" b="1" i="1" dirty="0" smtClean="0">
                <a:latin typeface="Arial" charset="0"/>
                <a:ea typeface="Arial" charset="0"/>
                <a:cs typeface="Arial" charset="0"/>
              </a:rPr>
              <a:t> on </a:t>
            </a:r>
            <a:r>
              <a:rPr lang="de-DE" sz="1600" b="1" i="1" dirty="0" err="1" smtClean="0">
                <a:latin typeface="Arial" charset="0"/>
                <a:ea typeface="Arial" charset="0"/>
                <a:cs typeface="Arial" charset="0"/>
              </a:rPr>
              <a:t>signatures</a:t>
            </a:r>
            <a:r>
              <a:rPr lang="de-DE" sz="1600" b="1" i="1" dirty="0" smtClean="0">
                <a:latin typeface="Arial" charset="0"/>
                <a:ea typeface="Arial" charset="0"/>
                <a:cs typeface="Arial" charset="0"/>
              </a:rPr>
              <a:t> per </a:t>
            </a:r>
            <a:r>
              <a:rPr lang="de-DE" sz="1600" b="1" i="1" dirty="0" err="1" smtClean="0">
                <a:latin typeface="Arial" charset="0"/>
                <a:ea typeface="Arial" charset="0"/>
                <a:cs typeface="Arial" charset="0"/>
              </a:rPr>
              <a:t>minute</a:t>
            </a:r>
            <a:endParaRPr lang="de-DE" sz="1600" b="1" i="1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de-DE" sz="1600" b="1" i="1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600" dirty="0"/>
              <a:t>Arity of </a:t>
            </a:r>
            <a:r>
              <a:rPr lang="en-US" sz="1600" dirty="0" err="1"/>
              <a:t>Merkle</a:t>
            </a:r>
            <a:r>
              <a:rPr lang="en-US" sz="1600" dirty="0"/>
              <a:t> tree: </a:t>
            </a:r>
            <a:r>
              <a:rPr lang="en-US" sz="1600" dirty="0" smtClean="0"/>
              <a:t>32; duration </a:t>
            </a:r>
            <a:r>
              <a:rPr lang="en-US" sz="1600" dirty="0"/>
              <a:t>of a timeslot within a volume: </a:t>
            </a:r>
            <a:r>
              <a:rPr lang="en-US" sz="1600" dirty="0" smtClean="0"/>
              <a:t>10 minutes</a:t>
            </a:r>
            <a:r>
              <a:rPr lang="de-DE" sz="1600" b="1" i="1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1600" b="1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78271" y="1271278"/>
            <a:ext cx="4340908" cy="52462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Amount of data a user would need to retrieve to verify the existence of a signature at a certain point in the past:</a:t>
            </a:r>
          </a:p>
          <a:p>
            <a:pPr lvl="1"/>
            <a:r>
              <a:rPr lang="en-US" smtClean="0"/>
              <a:t>For 32-ary trees and volume timeslot 10 minutes</a:t>
            </a:r>
          </a:p>
          <a:p>
            <a:pPr lvl="2"/>
            <a:r>
              <a:rPr lang="en-US" smtClean="0"/>
              <a:t>1500-byte data packet retrieval for the first 20 years</a:t>
            </a:r>
          </a:p>
          <a:p>
            <a:pPr lvl="2"/>
            <a:r>
              <a:rPr lang="en-US" smtClean="0"/>
              <a:t>4 x 1500-byte data packet retrieval for years 20-600</a:t>
            </a:r>
          </a:p>
          <a:p>
            <a:pPr lvl="1"/>
            <a:endParaRPr lang="en-US" smtClean="0"/>
          </a:p>
          <a:p>
            <a:pPr>
              <a:buFont typeface="Wingdings" charset="2"/>
              <a:buChar char="Ø"/>
            </a:pPr>
            <a:r>
              <a:rPr lang="en-US" smtClean="0"/>
              <a:t>Verification costs clearly negligible!</a:t>
            </a:r>
            <a:endParaRPr lang="en-US" sz="240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2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Evaluation: </a:t>
            </a:r>
            <a:r>
              <a:rPr lang="en-US"/>
              <a:t>Required Number of </a:t>
            </a:r>
            <a:r>
              <a:rPr lang="en-US" smtClean="0"/>
              <a:t>Auditors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0050" y="1143000"/>
            <a:ext cx="11155680" cy="1514962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dirty="0" smtClean="0"/>
              <a:t>Decentralized auditing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Evaluation: probability that there is a volume that has not been </a:t>
            </a:r>
            <a:r>
              <a:rPr lang="en-US" dirty="0" err="1" smtClean="0"/>
              <a:t>verfiied</a:t>
            </a:r>
            <a:r>
              <a:rPr lang="en-US" dirty="0" smtClean="0"/>
              <a:t> by at least one auditor around the time the volume has been finalized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91" y="2546094"/>
            <a:ext cx="7894089" cy="4117596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0041697" y="5121028"/>
            <a:ext cx="1851660" cy="662552"/>
          </a:xfrm>
          <a:prstGeom prst="wedgeRoundRectCallout">
            <a:avLst>
              <a:gd name="adj1" fmla="val -74396"/>
              <a:gd name="adj2" fmla="val -99606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err="1"/>
              <a:t>Timeslot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volume</a:t>
            </a:r>
            <a:r>
              <a:rPr lang="de-DE"/>
              <a:t> </a:t>
            </a:r>
            <a:r>
              <a:rPr lang="de-DE" err="1"/>
              <a:t>creation</a:t>
            </a:r>
            <a:endParaRPr lang="de-DE"/>
          </a:p>
        </p:txBody>
      </p:sp>
      <p:sp>
        <p:nvSpPr>
          <p:cNvPr id="10" name="Rounded Rectangular Callout 9"/>
          <p:cNvSpPr/>
          <p:nvPr/>
        </p:nvSpPr>
        <p:spPr>
          <a:xfrm>
            <a:off x="9856701" y="2977194"/>
            <a:ext cx="2221653" cy="1493132"/>
          </a:xfrm>
          <a:prstGeom prst="wedgeRoundRectCallout">
            <a:avLst>
              <a:gd name="adj1" fmla="val -56183"/>
              <a:gd name="adj2" fmla="val -64975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err="1" smtClean="0"/>
              <a:t>Period</a:t>
            </a:r>
            <a:r>
              <a:rPr lang="de-DE" smtClean="0"/>
              <a:t> </a:t>
            </a:r>
            <a:r>
              <a:rPr lang="de-DE" err="1" smtClean="0"/>
              <a:t>during</a:t>
            </a:r>
            <a:r>
              <a:rPr lang="de-DE" smtClean="0"/>
              <a:t> </a:t>
            </a:r>
            <a:r>
              <a:rPr lang="de-DE" err="1" smtClean="0"/>
              <a:t>which</a:t>
            </a:r>
            <a:r>
              <a:rPr lang="de-DE" smtClean="0"/>
              <a:t> </a:t>
            </a:r>
            <a:r>
              <a:rPr lang="de-DE" err="1" smtClean="0"/>
              <a:t>each</a:t>
            </a:r>
            <a:r>
              <a:rPr lang="de-DE" smtClean="0"/>
              <a:t> </a:t>
            </a:r>
            <a:r>
              <a:rPr lang="de-DE" err="1" smtClean="0"/>
              <a:t>auditor</a:t>
            </a:r>
            <a:r>
              <a:rPr lang="de-DE" smtClean="0"/>
              <a:t> </a:t>
            </a:r>
            <a:r>
              <a:rPr lang="de-DE" err="1" smtClean="0"/>
              <a:t>fetches</a:t>
            </a:r>
            <a:r>
              <a:rPr lang="de-DE" smtClean="0"/>
              <a:t> </a:t>
            </a:r>
            <a:r>
              <a:rPr lang="de-DE" err="1" smtClean="0"/>
              <a:t>the</a:t>
            </a:r>
            <a:r>
              <a:rPr lang="de-DE" smtClean="0"/>
              <a:t> </a:t>
            </a:r>
            <a:r>
              <a:rPr lang="de-DE" err="1" smtClean="0"/>
              <a:t>chronlice</a:t>
            </a:r>
            <a:r>
              <a:rPr lang="de-DE" smtClean="0"/>
              <a:t> at least </a:t>
            </a:r>
            <a:r>
              <a:rPr lang="de-DE" err="1" smtClean="0"/>
              <a:t>once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3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 and Future Work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Incentives </a:t>
            </a:r>
            <a:r>
              <a:rPr lang="en-US" sz="2800" dirty="0" smtClean="0"/>
              <a:t>to </a:t>
            </a:r>
            <a:r>
              <a:rPr lang="en-US" sz="2800" dirty="0" smtClean="0"/>
              <a:t>audit</a:t>
            </a:r>
          </a:p>
          <a:p>
            <a:pPr lvl="1"/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Providers</a:t>
            </a:r>
          </a:p>
          <a:p>
            <a:pPr lvl="1"/>
            <a:r>
              <a:rPr lang="en-US" dirty="0" smtClean="0"/>
              <a:t>Competitors</a:t>
            </a:r>
            <a:endParaRPr lang="en-US" dirty="0" smtClean="0"/>
          </a:p>
          <a:p>
            <a:r>
              <a:rPr lang="en-US" sz="2800" dirty="0" smtClean="0"/>
              <a:t>Recovery </a:t>
            </a:r>
            <a:r>
              <a:rPr lang="en-US" sz="2800" dirty="0" smtClean="0"/>
              <a:t>from </a:t>
            </a:r>
            <a:r>
              <a:rPr lang="en-US" sz="2800" dirty="0" smtClean="0"/>
              <a:t>inconsistency</a:t>
            </a:r>
          </a:p>
          <a:p>
            <a:pPr lvl="1"/>
            <a:r>
              <a:rPr lang="en-US" dirty="0" smtClean="0"/>
              <a:t>“Bulletin boards” to post detected problems</a:t>
            </a:r>
          </a:p>
          <a:p>
            <a:pPr lvl="2"/>
            <a:r>
              <a:rPr lang="en-US" dirty="0" smtClean="0"/>
              <a:t>Auditors cannot forge bad reports because of NDN signatures</a:t>
            </a:r>
          </a:p>
          <a:p>
            <a:pPr lvl="1"/>
            <a:r>
              <a:rPr lang="en-US" dirty="0" smtClean="0"/>
              <a:t>Transition to new provider(s)</a:t>
            </a:r>
          </a:p>
          <a:p>
            <a:r>
              <a:rPr lang="en-US" sz="2800" dirty="0" smtClean="0"/>
              <a:t>Relation to real-time data production</a:t>
            </a:r>
          </a:p>
          <a:p>
            <a:pPr lvl="1"/>
            <a:r>
              <a:rPr lang="en-US" dirty="0" smtClean="0"/>
              <a:t>Produce now, get proof of existence later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327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data-centric security, data lifetime can be longer than its signing key’s validity period</a:t>
            </a:r>
          </a:p>
          <a:p>
            <a:r>
              <a:rPr lang="en-US" dirty="0" smtClean="0"/>
              <a:t>DeLorean provides publicly verifiable (“trust through transparency”) bookkeeping service to enable “look back” validation of long-lived data</a:t>
            </a:r>
          </a:p>
          <a:p>
            <a:pPr lvl="1"/>
            <a:r>
              <a:rPr lang="en-US" dirty="0" smtClean="0"/>
              <a:t>Collects signatures (signature digests) from producers</a:t>
            </a:r>
          </a:p>
          <a:p>
            <a:pPr lvl="1"/>
            <a:r>
              <a:rPr lang="en-US" dirty="0" smtClean="0"/>
              <a:t>Publishes volumes of signatures collected within corresponding time periods</a:t>
            </a:r>
          </a:p>
          <a:p>
            <a:pPr lvl="1"/>
            <a:r>
              <a:rPr lang="en-US" dirty="0" smtClean="0"/>
              <a:t>Efficient (storage, update, and lookup) Merkle-tree structure for signature volumes and chronicle of volumes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Opportunities</a:t>
            </a:r>
          </a:p>
          <a:p>
            <a:pPr lvl="1"/>
            <a:r>
              <a:rPr lang="en-US" dirty="0" smtClean="0"/>
              <a:t>Decouple the lifetime of data and signature</a:t>
            </a:r>
          </a:p>
          <a:p>
            <a:pPr lvl="1"/>
            <a:r>
              <a:rPr lang="en-US" dirty="0" smtClean="0"/>
              <a:t>Make short-lived keys feasible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4904-42B4-AB4A-B979-C69CBB9E708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NDN and </a:t>
            </a:r>
            <a:r>
              <a:rPr lang="en-US" dirty="0" smtClean="0"/>
              <a:t>Data-Centric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6" y="1092202"/>
            <a:ext cx="4945670" cy="5246220"/>
          </a:xfrm>
        </p:spPr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NDN you sign the data with a digital signature..</a:t>
            </a:r>
          </a:p>
          <a:p>
            <a:pPr lvl="1"/>
            <a:r>
              <a:rPr lang="en-US" dirty="0"/>
              <a:t>..so the users </a:t>
            </a:r>
            <a:r>
              <a:rPr lang="en-US" dirty="0" smtClean="0"/>
              <a:t>can check if they get the right data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Data </a:t>
            </a:r>
            <a:r>
              <a:rPr lang="en-US" b="1" dirty="0"/>
              <a:t>secured </a:t>
            </a:r>
            <a:r>
              <a:rPr lang="en-US" b="1" dirty="0" smtClean="0"/>
              <a:t>both in </a:t>
            </a:r>
            <a:r>
              <a:rPr lang="en-US" b="1" dirty="0"/>
              <a:t>motion and at </a:t>
            </a:r>
            <a:r>
              <a:rPr lang="en-US" b="1" dirty="0" smtClean="0"/>
              <a:t>rest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4904-42B4-AB4A-B979-C69CBB9E7080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5665452" y="1565146"/>
            <a:ext cx="6424901" cy="4619947"/>
            <a:chOff x="5665452" y="1141076"/>
            <a:chExt cx="6424901" cy="4619947"/>
          </a:xfrm>
        </p:grpSpPr>
        <p:grpSp>
          <p:nvGrpSpPr>
            <p:cNvPr id="8" name="Group 7"/>
            <p:cNvGrpSpPr/>
            <p:nvPr/>
          </p:nvGrpSpPr>
          <p:grpSpPr>
            <a:xfrm>
              <a:off x="5717462" y="2533212"/>
              <a:ext cx="3632182" cy="983647"/>
              <a:chOff x="711199" y="4711333"/>
              <a:chExt cx="5906411" cy="1599542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H="1">
                <a:off x="711199" y="5021106"/>
                <a:ext cx="184558" cy="30877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031437" y="4711333"/>
                <a:ext cx="2012465" cy="6195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711199" y="5259854"/>
                <a:ext cx="5906411" cy="105102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KeyLocator:</a:t>
                </a:r>
                <a:r>
                  <a:rPr lang="en-US" dirty="0" smtClean="0"/>
                  <a:t> /USAToday/Author/CompuFax/KEY</a:t>
                </a:r>
                <a:endParaRPr lang="en-US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0410808" y="1798642"/>
              <a:ext cx="703172" cy="2081216"/>
              <a:chOff x="5654894" y="2387272"/>
              <a:chExt cx="1810773" cy="863927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5654894" y="2463875"/>
                <a:ext cx="1631074" cy="787324"/>
              </a:xfrm>
              <a:custGeom>
                <a:avLst/>
                <a:gdLst>
                  <a:gd name="connsiteX0" fmla="*/ 0 w 2772229"/>
                  <a:gd name="connsiteY0" fmla="*/ 134913 h 1020284"/>
                  <a:gd name="connsiteX1" fmla="*/ 1349829 w 2772229"/>
                  <a:gd name="connsiteY1" fmla="*/ 18798 h 1020284"/>
                  <a:gd name="connsiteX2" fmla="*/ 2496457 w 2772229"/>
                  <a:gd name="connsiteY2" fmla="*/ 483255 h 1020284"/>
                  <a:gd name="connsiteX3" fmla="*/ 2772229 w 2772229"/>
                  <a:gd name="connsiteY3" fmla="*/ 1020284 h 1020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2229" h="1020284">
                    <a:moveTo>
                      <a:pt x="0" y="134913"/>
                    </a:moveTo>
                    <a:cubicBezTo>
                      <a:pt x="466876" y="47827"/>
                      <a:pt x="933753" y="-39259"/>
                      <a:pt x="1349829" y="18798"/>
                    </a:cubicBezTo>
                    <a:cubicBezTo>
                      <a:pt x="1765905" y="76855"/>
                      <a:pt x="2259390" y="316341"/>
                      <a:pt x="2496457" y="483255"/>
                    </a:cubicBezTo>
                    <a:cubicBezTo>
                      <a:pt x="2733524" y="650169"/>
                      <a:pt x="2772229" y="1020284"/>
                      <a:pt x="2772229" y="1020284"/>
                    </a:cubicBezTo>
                  </a:path>
                </a:pathLst>
              </a:custGeom>
              <a:ln>
                <a:headEnd type="none" w="med" len="med"/>
                <a:tailEnd type="arrow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349719" y="2387272"/>
                <a:ext cx="1115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Signed by</a:t>
                </a:r>
                <a:endParaRPr lang="en-US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1237106" y="3884071"/>
              <a:ext cx="781196" cy="1382325"/>
              <a:chOff x="9174602" y="2388414"/>
              <a:chExt cx="1728936" cy="2247844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9174602" y="3423161"/>
                <a:ext cx="1246655" cy="1213097"/>
              </a:xfrm>
              <a:custGeom>
                <a:avLst/>
                <a:gdLst>
                  <a:gd name="connsiteX0" fmla="*/ 0 w 2757714"/>
                  <a:gd name="connsiteY0" fmla="*/ 60268 h 495696"/>
                  <a:gd name="connsiteX1" fmla="*/ 986971 w 2757714"/>
                  <a:gd name="connsiteY1" fmla="*/ 16725 h 495696"/>
                  <a:gd name="connsiteX2" fmla="*/ 2380343 w 2757714"/>
                  <a:gd name="connsiteY2" fmla="*/ 45753 h 495696"/>
                  <a:gd name="connsiteX3" fmla="*/ 2757714 w 2757714"/>
                  <a:gd name="connsiteY3" fmla="*/ 495696 h 495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57714" h="495696">
                    <a:moveTo>
                      <a:pt x="0" y="60268"/>
                    </a:moveTo>
                    <a:cubicBezTo>
                      <a:pt x="295123" y="39706"/>
                      <a:pt x="590247" y="19144"/>
                      <a:pt x="986971" y="16725"/>
                    </a:cubicBezTo>
                    <a:cubicBezTo>
                      <a:pt x="1383695" y="14306"/>
                      <a:pt x="2085219" y="-34075"/>
                      <a:pt x="2380343" y="45753"/>
                    </a:cubicBezTo>
                    <a:cubicBezTo>
                      <a:pt x="2675467" y="125581"/>
                      <a:pt x="2757714" y="495696"/>
                      <a:pt x="2757714" y="495696"/>
                    </a:cubicBezTo>
                  </a:path>
                </a:pathLst>
              </a:custGeom>
              <a:ln>
                <a:headEnd type="none" w="med" len="med"/>
                <a:tailEnd type="arrow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9174602" y="2388414"/>
                <a:ext cx="1728936" cy="1051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Signed by</a:t>
                </a:r>
                <a:endParaRPr lang="en-US" dirty="0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1621876" y="5287024"/>
              <a:ext cx="468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dirty="0" smtClean="0"/>
                <a:t>…</a:t>
              </a:r>
              <a:endParaRPr lang="en-US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738006" y="1141076"/>
              <a:ext cx="4672801" cy="1300445"/>
              <a:chOff x="2321316" y="3153205"/>
              <a:chExt cx="4904125" cy="1364823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321316" y="3153205"/>
                <a:ext cx="4904125" cy="136482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14288"/>
                <a:r>
                  <a:rPr lang="en-US" dirty="0" smtClean="0">
                    <a:solidFill>
                      <a:schemeClr val="tx1"/>
                    </a:solidFill>
                  </a:rPr>
                  <a:t>/USAToday/Headline</a:t>
                </a:r>
              </a:p>
              <a:p>
                <a:pPr marL="14288"/>
                <a:r>
                  <a:rPr lang="en-US" dirty="0" smtClean="0">
                    <a:solidFill>
                      <a:schemeClr val="tx1"/>
                    </a:solidFill>
                  </a:rPr>
                  <a:t>/2015/10/22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14288"/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/html/_chunk=2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1612" y="3267878"/>
                <a:ext cx="1723745" cy="1148445"/>
              </a:xfrm>
              <a:prstGeom prst="rect">
                <a:avLst/>
              </a:prstGeom>
              <a:ln w="50800" cmpd="thickThin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</p:grpSp>
        <p:grpSp>
          <p:nvGrpSpPr>
            <p:cNvPr id="47" name="Group 46"/>
            <p:cNvGrpSpPr/>
            <p:nvPr/>
          </p:nvGrpSpPr>
          <p:grpSpPr>
            <a:xfrm>
              <a:off x="8079696" y="3879858"/>
              <a:ext cx="3144840" cy="1157831"/>
              <a:chOff x="5669298" y="3801472"/>
              <a:chExt cx="3144840" cy="1157831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5742726" y="3801472"/>
                <a:ext cx="3071412" cy="865133"/>
                <a:chOff x="4416067" y="3574345"/>
                <a:chExt cx="3071412" cy="865133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4416067" y="3574345"/>
                  <a:ext cx="3071412" cy="86513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marL="14288"/>
                  <a:r>
                    <a:rPr lang="en-US" dirty="0" smtClean="0">
                      <a:solidFill>
                        <a:schemeClr val="tx1"/>
                      </a:solidFill>
                    </a:rPr>
                    <a:t>/USAToday/</a:t>
                  </a:r>
                </a:p>
                <a:p>
                  <a:pPr marL="14288"/>
                  <a:r>
                    <a:rPr lang="en-US" dirty="0" smtClean="0">
                      <a:solidFill>
                        <a:schemeClr val="tx1"/>
                      </a:solidFill>
                    </a:rPr>
                    <a:t>/Editor</a:t>
                  </a:r>
                  <a:r>
                    <a:rPr lang="en-US" dirty="0" smtClean="0">
                      <a:solidFill>
                        <a:schemeClr val="bg2">
                          <a:lumMod val="25000"/>
                        </a:schemeClr>
                      </a:solidFill>
                    </a:rPr>
                    <a:t>/Section/KEY</a:t>
                  </a:r>
                  <a:endParaRPr lang="en-US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25961" y="3733964"/>
                  <a:ext cx="950961" cy="587271"/>
                </a:xfrm>
                <a:prstGeom prst="rect">
                  <a:avLst/>
                </a:prstGeom>
              </p:spPr>
            </p:pic>
          </p:grpSp>
          <p:pic>
            <p:nvPicPr>
              <p:cNvPr id="43" name="Picture 42" descr="chain-lock-2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2045">
                <a:off x="5669298" y="4425355"/>
                <a:ext cx="800921" cy="533948"/>
              </a:xfrm>
              <a:prstGeom prst="rect">
                <a:avLst/>
              </a:prstGeom>
            </p:spPr>
          </p:pic>
        </p:grpSp>
        <p:pic>
          <p:nvPicPr>
            <p:cNvPr id="44" name="Picture 43" descr="chain-lock-2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2045">
              <a:off x="5665452" y="2298714"/>
              <a:ext cx="800921" cy="533948"/>
            </a:xfrm>
            <a:prstGeom prst="rect">
              <a:avLst/>
            </a:prstGeom>
          </p:spPr>
        </p:pic>
        <p:grpSp>
          <p:nvGrpSpPr>
            <p:cNvPr id="48" name="Group 47"/>
            <p:cNvGrpSpPr/>
            <p:nvPr/>
          </p:nvGrpSpPr>
          <p:grpSpPr>
            <a:xfrm>
              <a:off x="8153124" y="4777376"/>
              <a:ext cx="3231349" cy="983647"/>
              <a:chOff x="711199" y="4711333"/>
              <a:chExt cx="5254603" cy="1599542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H="1">
                <a:off x="711199" y="5021106"/>
                <a:ext cx="184558" cy="30877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031437" y="4711333"/>
                <a:ext cx="2012465" cy="6195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711199" y="5259854"/>
                <a:ext cx="5254603" cy="105102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KeyLocator:</a:t>
                </a:r>
                <a:r>
                  <a:rPr lang="en-US" dirty="0" smtClean="0"/>
                  <a:t> /USAToday/Editor-in-chief/KEY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2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Mismatch </a:t>
            </a:r>
            <a:r>
              <a:rPr lang="en-US" dirty="0"/>
              <a:t>B</a:t>
            </a:r>
            <a:r>
              <a:rPr lang="en-US" dirty="0" smtClean="0"/>
              <a:t>etween Data and Signature Lifetimes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Data lifetime </a:t>
            </a:r>
            <a:r>
              <a:rPr lang="en-US" b="1" i="1" dirty="0" smtClean="0"/>
              <a:t>can</a:t>
            </a:r>
            <a:r>
              <a:rPr lang="en-US" b="1" dirty="0" smtClean="0"/>
              <a:t> be significantly </a:t>
            </a:r>
            <a:r>
              <a:rPr lang="en-US" b="1" dirty="0"/>
              <a:t>longer than its </a:t>
            </a:r>
            <a:r>
              <a:rPr lang="en-US" b="1" dirty="0" smtClean="0"/>
              <a:t>signature’s life time</a:t>
            </a:r>
            <a:endParaRPr lang="en-US" b="1" dirty="0"/>
          </a:p>
          <a:p>
            <a:pPr lvl="1"/>
            <a:r>
              <a:rPr lang="en-US" dirty="0" smtClean="0"/>
              <a:t>Parent </a:t>
            </a:r>
            <a:r>
              <a:rPr lang="en-US" dirty="0"/>
              <a:t>certificate expiration or </a:t>
            </a:r>
            <a:r>
              <a:rPr lang="en-US" dirty="0" smtClean="0"/>
              <a:t>compromise, key </a:t>
            </a:r>
            <a:r>
              <a:rPr lang="en-US" dirty="0"/>
              <a:t>compromise, crypto </a:t>
            </a:r>
            <a:r>
              <a:rPr lang="en-US" dirty="0" smtClean="0"/>
              <a:t>algorithm compromise, …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Periodical </a:t>
            </a:r>
            <a:r>
              <a:rPr lang="en-US" dirty="0"/>
              <a:t>re-signing </a:t>
            </a:r>
            <a:r>
              <a:rPr lang="en-US" dirty="0" smtClean="0"/>
              <a:t>unlikely to be feasible</a:t>
            </a:r>
            <a:endParaRPr lang="en-US" dirty="0"/>
          </a:p>
          <a:p>
            <a:pPr lvl="1"/>
            <a:r>
              <a:rPr lang="en-US" dirty="0" smtClean="0"/>
              <a:t>Do not </a:t>
            </a:r>
            <a:r>
              <a:rPr lang="en-US" dirty="0"/>
              <a:t>scale in long term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may outlive its producer</a:t>
            </a:r>
          </a:p>
          <a:p>
            <a:r>
              <a:rPr lang="en-US" dirty="0" smtClean="0"/>
              <a:t>Need a ”look </a:t>
            </a:r>
            <a:r>
              <a:rPr lang="en-US" dirty="0" smtClean="0"/>
              <a:t>back” data authentication</a:t>
            </a:r>
            <a:endParaRPr lang="en-US" dirty="0"/>
          </a:p>
          <a:p>
            <a:pPr lvl="1"/>
            <a:r>
              <a:rPr lang="en-US" dirty="0" smtClean="0"/>
              <a:t>Check signature </a:t>
            </a:r>
            <a:r>
              <a:rPr lang="en-US" dirty="0"/>
              <a:t>validity at the time of </a:t>
            </a:r>
            <a:r>
              <a:rPr lang="en-US" dirty="0" smtClean="0"/>
              <a:t>data 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4904-42B4-AB4A-B979-C69CBB9E7080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974706" y="4715317"/>
            <a:ext cx="6578836" cy="1874893"/>
            <a:chOff x="3137250" y="5313546"/>
            <a:chExt cx="4940300" cy="14079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7250" y="5313546"/>
              <a:ext cx="4940300" cy="11049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2833" y="6302375"/>
              <a:ext cx="3416300" cy="41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918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 Back Data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a certified timestamp for the past time point</a:t>
            </a:r>
          </a:p>
          <a:p>
            <a:pPr lvl="1"/>
            <a:r>
              <a:rPr lang="en-US" dirty="0" smtClean="0"/>
              <a:t>Trusted service</a:t>
            </a:r>
          </a:p>
          <a:p>
            <a:pPr lvl="1"/>
            <a:r>
              <a:rPr lang="en-US" dirty="0" smtClean="0"/>
              <a:t>Hash-chain or block-chain</a:t>
            </a:r>
          </a:p>
          <a:p>
            <a:r>
              <a:rPr lang="en-US" dirty="0" smtClean="0"/>
              <a:t>DeLorean: Multi-level Merkle-tree based hash chain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4904-42B4-AB4A-B979-C69CBB9E7080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91" y="5386663"/>
            <a:ext cx="1345865" cy="853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980" y="3428195"/>
            <a:ext cx="1279960" cy="9244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458" y="5402996"/>
            <a:ext cx="551094" cy="3199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458" y="5402996"/>
            <a:ext cx="551094" cy="3199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998" y="5365423"/>
            <a:ext cx="1279960" cy="9244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34671" y="6278954"/>
            <a:ext cx="133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97653" y="6294383"/>
            <a:ext cx="133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Consumer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7871" y="4977283"/>
            <a:ext cx="609630" cy="13692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950" y="3715312"/>
            <a:ext cx="1204714" cy="5397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73706" y="4322146"/>
            <a:ext cx="338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Timestamp/Bookkeeping </a:t>
            </a:r>
            <a:r>
              <a:rPr lang="en-US" dirty="0" smtClean="0"/>
              <a:t>Service</a:t>
            </a:r>
            <a:endParaRPr lang="en-US" dirty="0"/>
          </a:p>
        </p:txBody>
      </p:sp>
      <p:cxnSp>
        <p:nvCxnSpPr>
          <p:cNvPr id="19" name="Straight Arrow Connector 18"/>
          <p:cNvCxnSpPr>
            <a:endCxn id="18" idx="2"/>
          </p:cNvCxnSpPr>
          <p:nvPr/>
        </p:nvCxnSpPr>
        <p:spPr>
          <a:xfrm flipV="1">
            <a:off x="5503333" y="4691478"/>
            <a:ext cx="964703" cy="711519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90413" y="5772328"/>
            <a:ext cx="1707240" cy="0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195543" y="4726401"/>
            <a:ext cx="630520" cy="65895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293891" y="1744133"/>
            <a:ext cx="1633114" cy="0"/>
          </a:xfrm>
          <a:prstGeom prst="straightConnector1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4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135876" y="4569591"/>
            <a:ext cx="5557140" cy="21217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b" anchorCtr="0">
            <a:normAutofit/>
          </a:bodyPr>
          <a:lstStyle/>
          <a:p>
            <a:pPr algn="r"/>
            <a:r>
              <a:rPr lang="en-US" sz="1400" b="1" dirty="0" smtClean="0"/>
              <a:t>Security </a:t>
            </a:r>
            <a:r>
              <a:rPr lang="en-US" sz="1400" b="1" dirty="0"/>
              <a:t>through publicity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DeLorean Workflow Overview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79554" y="1491996"/>
            <a:ext cx="1751623" cy="753652"/>
            <a:chOff x="679554" y="1491996"/>
            <a:chExt cx="1751623" cy="7536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54" y="1491996"/>
              <a:ext cx="1188827" cy="7536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80083" y="1508329"/>
              <a:ext cx="551094" cy="31999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022358" y="2918937"/>
            <a:ext cx="959325" cy="1288858"/>
            <a:chOff x="634629" y="2959381"/>
            <a:chExt cx="1137496" cy="15282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56363" y="3329195"/>
              <a:ext cx="515762" cy="11584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4629" y="2959381"/>
              <a:ext cx="621734" cy="152823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839696" y="2266267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Publishers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4470" y="4179537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Consumers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686" y="4681985"/>
            <a:ext cx="1999389" cy="14987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24787" y="6208569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Auditors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060" y="1524807"/>
            <a:ext cx="1975247" cy="8849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03060" y="2397504"/>
            <a:ext cx="235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DeLorean Service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870408" y="3629664"/>
            <a:ext cx="3631704" cy="3122207"/>
            <a:chOff x="4895365" y="3906958"/>
            <a:chExt cx="3631704" cy="312220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5365" y="4244116"/>
              <a:ext cx="3631704" cy="2785049"/>
            </a:xfrm>
            <a:prstGeom prst="rect">
              <a:avLst/>
            </a:prstGeom>
            <a:ln>
              <a:tailEnd type="triangle" w="lg" len="lg"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90251" y="3906958"/>
              <a:ext cx="2441933" cy="2408934"/>
            </a:xfrm>
            <a:prstGeom prst="rect">
              <a:avLst/>
            </a:prstGeom>
            <a:ln>
              <a:tailEnd type="triangle" w="lg" len="lg"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5490251" y="6180714"/>
              <a:ext cx="2352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Storage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882477" y="1304453"/>
            <a:ext cx="240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Request proofs of signature existence</a:t>
            </a:r>
            <a:endParaRPr lang="en-US" b="1" dirty="0"/>
          </a:p>
        </p:txBody>
      </p:sp>
      <p:sp>
        <p:nvSpPr>
          <p:cNvPr id="25" name="Freeform 24"/>
          <p:cNvSpPr/>
          <p:nvPr/>
        </p:nvSpPr>
        <p:spPr>
          <a:xfrm>
            <a:off x="2074805" y="2477170"/>
            <a:ext cx="712744" cy="1337733"/>
          </a:xfrm>
          <a:custGeom>
            <a:avLst/>
            <a:gdLst>
              <a:gd name="connsiteX0" fmla="*/ 152400 w 712744"/>
              <a:gd name="connsiteY0" fmla="*/ 0 h 1337733"/>
              <a:gd name="connsiteX1" fmla="*/ 711200 w 712744"/>
              <a:gd name="connsiteY1" fmla="*/ 694267 h 1337733"/>
              <a:gd name="connsiteX2" fmla="*/ 0 w 712744"/>
              <a:gd name="connsiteY2" fmla="*/ 1337733 h 133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2744" h="1337733">
                <a:moveTo>
                  <a:pt x="152400" y="0"/>
                </a:moveTo>
                <a:cubicBezTo>
                  <a:pt x="444500" y="235656"/>
                  <a:pt x="736600" y="471312"/>
                  <a:pt x="711200" y="694267"/>
                </a:cubicBezTo>
                <a:cubicBezTo>
                  <a:pt x="685800" y="917222"/>
                  <a:pt x="0" y="1337733"/>
                  <a:pt x="0" y="1337733"/>
                </a:cubicBezTo>
              </a:path>
            </a:pathLst>
          </a:cu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8661745" y="2935415"/>
            <a:ext cx="840367" cy="126060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2008521" y="1984195"/>
            <a:ext cx="6653224" cy="198215"/>
            <a:chOff x="2008521" y="1967263"/>
            <a:chExt cx="5595639" cy="193968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2008521" y="1967263"/>
              <a:ext cx="5305648" cy="734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2146112" y="2052282"/>
              <a:ext cx="5305648" cy="734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2298512" y="2153883"/>
              <a:ext cx="5305648" cy="734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9029719" y="3412622"/>
            <a:ext cx="3165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Aggregate requests and publish </a:t>
            </a:r>
            <a:r>
              <a:rPr lang="en-US" b="1" dirty="0" smtClean="0"/>
              <a:t>“Chronicle Volumes”</a:t>
            </a:r>
          </a:p>
          <a:p>
            <a:pPr algn="ctr"/>
            <a:r>
              <a:rPr lang="en-US" dirty="0" smtClean="0"/>
              <a:t>for rolling time periods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2194787" y="3966822"/>
            <a:ext cx="3878095" cy="7151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2804284" y="5431350"/>
            <a:ext cx="2988485" cy="25287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719945" y="5549068"/>
            <a:ext cx="2988485" cy="25287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617930" y="5684220"/>
            <a:ext cx="2988485" cy="25287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349657" y="3212134"/>
            <a:ext cx="3165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Retrieve data and part of volume chronicle as a proof; verify proof and signature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704442" y="5104755"/>
            <a:ext cx="316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Audit published volumes</a:t>
            </a:r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08215" y="4396584"/>
            <a:ext cx="3416300" cy="2260600"/>
          </a:xfrm>
          <a:prstGeom prst="rect">
            <a:avLst/>
          </a:prstGeom>
          <a:solidFill>
            <a:srgbClr val="FFFFFF">
              <a:alpha val="69804"/>
            </a:srgbClr>
          </a:solidFill>
        </p:spPr>
      </p:pic>
      <p:grpSp>
        <p:nvGrpSpPr>
          <p:cNvPr id="53" name="Group 52"/>
          <p:cNvGrpSpPr/>
          <p:nvPr/>
        </p:nvGrpSpPr>
        <p:grpSpPr>
          <a:xfrm>
            <a:off x="2460567" y="2344189"/>
            <a:ext cx="5396865" cy="2028306"/>
            <a:chOff x="2460567" y="2344189"/>
            <a:chExt cx="5396865" cy="2028306"/>
          </a:xfrm>
        </p:grpSpPr>
        <p:sp>
          <p:nvSpPr>
            <p:cNvPr id="51" name="Freeform 50"/>
            <p:cNvSpPr/>
            <p:nvPr/>
          </p:nvSpPr>
          <p:spPr>
            <a:xfrm>
              <a:off x="2460567" y="2344189"/>
              <a:ext cx="4829172" cy="2028306"/>
            </a:xfrm>
            <a:custGeom>
              <a:avLst/>
              <a:gdLst>
                <a:gd name="connsiteX0" fmla="*/ 4638502 w 4829172"/>
                <a:gd name="connsiteY0" fmla="*/ 2028306 h 2028306"/>
                <a:gd name="connsiteX1" fmla="*/ 4605251 w 4829172"/>
                <a:gd name="connsiteY1" fmla="*/ 864524 h 2028306"/>
                <a:gd name="connsiteX2" fmla="*/ 2394066 w 4829172"/>
                <a:gd name="connsiteY2" fmla="*/ 249382 h 2028306"/>
                <a:gd name="connsiteX3" fmla="*/ 0 w 4829172"/>
                <a:gd name="connsiteY3" fmla="*/ 0 h 2028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9172" h="2028306">
                  <a:moveTo>
                    <a:pt x="4638502" y="2028306"/>
                  </a:moveTo>
                  <a:cubicBezTo>
                    <a:pt x="4808913" y="1594658"/>
                    <a:pt x="4979324" y="1161011"/>
                    <a:pt x="4605251" y="864524"/>
                  </a:cubicBezTo>
                  <a:cubicBezTo>
                    <a:pt x="4231178" y="568037"/>
                    <a:pt x="3161608" y="393469"/>
                    <a:pt x="2394066" y="249382"/>
                  </a:cubicBezTo>
                  <a:cubicBezTo>
                    <a:pt x="1626524" y="105295"/>
                    <a:pt x="813262" y="52647"/>
                    <a:pt x="0" y="0"/>
                  </a:cubicBezTo>
                </a:path>
              </a:pathLst>
            </a:custGeom>
            <a:ln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840000">
              <a:off x="4691466" y="2548348"/>
              <a:ext cx="3165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Retrieve proofs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5875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4" grpId="0"/>
      <p:bldP spid="25" grpId="0" animBg="1"/>
      <p:bldP spid="34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DeLorean Chronicle Tree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6" y="1092202"/>
            <a:ext cx="5446022" cy="52462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Chronicle</a:t>
            </a:r>
          </a:p>
          <a:p>
            <a:pPr lvl="1"/>
            <a:r>
              <a:rPr lang="en-US" dirty="0" smtClean="0"/>
              <a:t>K-ary Merkle tree</a:t>
            </a:r>
          </a:p>
          <a:p>
            <a:pPr lvl="1"/>
            <a:r>
              <a:rPr lang="en-US" dirty="0" smtClean="0"/>
              <a:t>Root hash (chonicle digest) fixes the state of the Chronicle</a:t>
            </a:r>
          </a:p>
          <a:p>
            <a:pPr lvl="2"/>
            <a:r>
              <a:rPr lang="en-US" dirty="0" smtClean="0"/>
              <a:t>Each new volume updates nodes along the path to root</a:t>
            </a:r>
          </a:p>
          <a:p>
            <a:pPr lvl="2"/>
            <a:r>
              <a:rPr lang="en-US" dirty="0" smtClean="0"/>
              <a:t>May create new root</a:t>
            </a:r>
            <a:r>
              <a:rPr lang="en-US" dirty="0"/>
              <a:t> and intermediate </a:t>
            </a:r>
            <a:r>
              <a:rPr lang="en-US" dirty="0" smtClean="0"/>
              <a:t>nodes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Existence verification:</a:t>
            </a:r>
          </a:p>
          <a:p>
            <a:pPr lvl="1"/>
            <a:r>
              <a:rPr lang="en-US" dirty="0" smtClean="0"/>
              <a:t>O(</a:t>
            </a:r>
            <a:r>
              <a:rPr lang="en-US" dirty="0" err="1" smtClean="0"/>
              <a:t>log</a:t>
            </a:r>
            <a:r>
              <a:rPr lang="en-US" baseline="-25000" dirty="0" err="1" smtClean="0"/>
              <a:t>k</a:t>
            </a:r>
            <a:r>
              <a:rPr lang="en-US" dirty="0" err="1" smtClean="0"/>
              <a:t>m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Consistence verification:</a:t>
            </a:r>
          </a:p>
          <a:p>
            <a:pPr lvl="1"/>
            <a:r>
              <a:rPr lang="en-US" dirty="0" smtClean="0"/>
              <a:t>O(</a:t>
            </a:r>
            <a:r>
              <a:rPr lang="en-US" dirty="0" err="1" smtClean="0"/>
              <a:t>log</a:t>
            </a:r>
            <a:r>
              <a:rPr lang="en-US" baseline="-25000" dirty="0" err="1" smtClean="0"/>
              <a:t>k</a:t>
            </a:r>
            <a:r>
              <a:rPr lang="en-US" dirty="0" err="1" smtClean="0"/>
              <a:t>m</a:t>
            </a:r>
            <a:r>
              <a:rPr lang="en-US" dirty="0" smtClean="0"/>
              <a:t>)</a:t>
            </a:r>
          </a:p>
          <a:p>
            <a:r>
              <a:rPr lang="en-US" dirty="0"/>
              <a:t>Add/check </a:t>
            </a:r>
            <a:r>
              <a:rPr lang="en-US" dirty="0" smtClean="0"/>
              <a:t>volume to/in </a:t>
            </a:r>
            <a:r>
              <a:rPr lang="en-US" dirty="0"/>
              <a:t>20 year old 32-ary </a:t>
            </a:r>
            <a:r>
              <a:rPr lang="en-US" dirty="0" smtClean="0"/>
              <a:t>Chronicle with 10-min wide Volumes</a:t>
            </a:r>
            <a:endParaRPr lang="en-US" dirty="0"/>
          </a:p>
          <a:p>
            <a:pPr lvl="1"/>
            <a:r>
              <a:rPr lang="en-US" dirty="0" smtClean="0"/>
              <a:t>4 hash computations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4904-42B4-AB4A-B979-C69CBB9E708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69776" y="7767173"/>
            <a:ext cx="44683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err="1">
                <a:latin typeface="Helvetica"/>
                <a:cs typeface="Helvetica"/>
              </a:rPr>
              <a:t>h</a:t>
            </a:r>
            <a:r>
              <a:rPr lang="en-US" sz="2000" baseline="-25000" err="1">
                <a:latin typeface="Helvetica"/>
                <a:cs typeface="Helvetica"/>
              </a:rPr>
              <a:t>i,n</a:t>
            </a:r>
            <a:r>
              <a:rPr lang="en-US" sz="2000">
                <a:latin typeface="Helvetica"/>
                <a:cs typeface="Helvetica"/>
              </a:rPr>
              <a:t> = H(h</a:t>
            </a:r>
            <a:r>
              <a:rPr lang="en-US" sz="2000" baseline="-25000">
                <a:latin typeface="Helvetica"/>
                <a:cs typeface="Helvetica"/>
              </a:rPr>
              <a:t>i-1,nk^i</a:t>
            </a:r>
            <a:r>
              <a:rPr lang="en-US" sz="2000">
                <a:latin typeface="Helvetica"/>
                <a:cs typeface="Helvetica"/>
              </a:rPr>
              <a:t>|h</a:t>
            </a:r>
            <a:r>
              <a:rPr lang="en-US" sz="2000" baseline="-25000">
                <a:latin typeface="Helvetica"/>
                <a:cs typeface="Helvetica"/>
              </a:rPr>
              <a:t>i-1,nk^i+1</a:t>
            </a:r>
            <a:r>
              <a:rPr lang="en-US" sz="2000">
                <a:latin typeface="Helvetica"/>
                <a:cs typeface="Helvetica"/>
              </a:rPr>
              <a:t>|…|h</a:t>
            </a:r>
            <a:r>
              <a:rPr lang="en-US" sz="2000" baseline="-25000">
                <a:latin typeface="Helvetica"/>
                <a:cs typeface="Helvetica"/>
              </a:rPr>
              <a:t>i-1,nk^i+k-1</a:t>
            </a:r>
            <a:r>
              <a:rPr lang="en-US" sz="2000">
                <a:latin typeface="Helvetica"/>
                <a:cs typeface="Helvetica"/>
              </a:rPr>
              <a:t>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571" y="4081874"/>
            <a:ext cx="351480" cy="43259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028" y="1402423"/>
            <a:ext cx="4533900" cy="28321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0008" y="1949224"/>
            <a:ext cx="1727200" cy="22733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2305" y="1949224"/>
            <a:ext cx="1244600" cy="22733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2305" y="1408142"/>
            <a:ext cx="3073400" cy="28194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85" y="4081874"/>
            <a:ext cx="351480" cy="43259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149" y="4070059"/>
            <a:ext cx="351480" cy="43259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979" y="4073923"/>
            <a:ext cx="351480" cy="43259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620900" y="2461551"/>
            <a:ext cx="193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Chronicle digest</a:t>
            </a:r>
            <a:endParaRPr lang="en-US" b="1"/>
          </a:p>
        </p:txBody>
      </p:sp>
      <p:sp>
        <p:nvSpPr>
          <p:cNvPr id="51" name="TextBox 50"/>
          <p:cNvSpPr txBox="1"/>
          <p:nvPr/>
        </p:nvSpPr>
        <p:spPr>
          <a:xfrm>
            <a:off x="6154906" y="1882817"/>
            <a:ext cx="193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Chronicle digest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0396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C -0.00078 -0.02523 -0.00156 -0.05023 0.00586 -0.06412 C 0.01342 -0.07801 0.04493 -0.0831 0.04493 -0.08287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C 0.00769 -0.02801 0.01537 -0.05602 0.03008 -0.06945 C 0.04493 -0.08264 0.08868 -0.07963 0.08868 -0.0794 " pathEditMode="relative" rAng="0" ptsTypes="AAA">
                                      <p:cBhvr>
                                        <p:cTn id="3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51" grpId="0"/>
      <p:bldP spid="5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DeLorean Chronicle Volume Construction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6" y="1092202"/>
            <a:ext cx="5446022" cy="5246220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Volume</a:t>
            </a:r>
            <a:endParaRPr lang="en-US"/>
          </a:p>
          <a:p>
            <a:pPr lvl="1"/>
            <a:r>
              <a:rPr lang="en-US"/>
              <a:t>K-</a:t>
            </a:r>
            <a:r>
              <a:rPr lang="en-US" err="1"/>
              <a:t>ary</a:t>
            </a:r>
            <a:r>
              <a:rPr lang="en-US"/>
              <a:t> </a:t>
            </a:r>
            <a:r>
              <a:rPr lang="en-US" err="1"/>
              <a:t>Merkle</a:t>
            </a:r>
            <a:r>
              <a:rPr lang="en-US"/>
              <a:t> tree</a:t>
            </a:r>
          </a:p>
          <a:p>
            <a:pPr lvl="1"/>
            <a:r>
              <a:rPr lang="en-US"/>
              <a:t>Root hash </a:t>
            </a:r>
            <a:r>
              <a:rPr lang="en-US" smtClean="0"/>
              <a:t>(volume </a:t>
            </a:r>
            <a:r>
              <a:rPr lang="en-US"/>
              <a:t>digest) fixes the state of the </a:t>
            </a:r>
            <a:r>
              <a:rPr lang="en-US" smtClean="0"/>
              <a:t>time-specific volume</a:t>
            </a:r>
            <a:endParaRPr lang="en-US"/>
          </a:p>
          <a:p>
            <a:pPr lvl="2"/>
            <a:r>
              <a:rPr lang="en-US" smtClean="0"/>
              <a:t>Each new signature updates nodes along the path to root</a:t>
            </a:r>
            <a:endParaRPr lang="en-US"/>
          </a:p>
          <a:p>
            <a:pPr lvl="2"/>
            <a:r>
              <a:rPr lang="en-US"/>
              <a:t>May create new </a:t>
            </a:r>
            <a:r>
              <a:rPr lang="en-US" smtClean="0"/>
              <a:t>root and intermediate nodes</a:t>
            </a:r>
            <a:endParaRPr lang="en-US"/>
          </a:p>
          <a:p>
            <a:pPr lvl="1"/>
            <a:endParaRPr lang="en-US"/>
          </a:p>
          <a:p>
            <a:r>
              <a:rPr lang="en-US"/>
              <a:t>Existence verification:</a:t>
            </a:r>
          </a:p>
          <a:p>
            <a:pPr lvl="1"/>
            <a:r>
              <a:rPr lang="en-US"/>
              <a:t>O(</a:t>
            </a:r>
            <a:r>
              <a:rPr lang="en-US" err="1"/>
              <a:t>log</a:t>
            </a:r>
            <a:r>
              <a:rPr lang="en-US" baseline="-25000" err="1"/>
              <a:t>k</a:t>
            </a:r>
            <a:r>
              <a:rPr lang="en-US" err="1"/>
              <a:t>m</a:t>
            </a:r>
            <a:r>
              <a:rPr lang="en-US"/>
              <a:t>)</a:t>
            </a:r>
          </a:p>
          <a:p>
            <a:r>
              <a:rPr lang="en-US"/>
              <a:t>Consistence verification:</a:t>
            </a:r>
          </a:p>
          <a:p>
            <a:pPr lvl="1"/>
            <a:r>
              <a:rPr lang="en-US"/>
              <a:t>O(</a:t>
            </a:r>
            <a:r>
              <a:rPr lang="en-US" err="1"/>
              <a:t>log</a:t>
            </a:r>
            <a:r>
              <a:rPr lang="en-US" baseline="-25000" err="1"/>
              <a:t>k</a:t>
            </a:r>
            <a:r>
              <a:rPr lang="en-US" err="1"/>
              <a:t>m</a:t>
            </a:r>
            <a:r>
              <a:rPr lang="en-US"/>
              <a:t>)</a:t>
            </a:r>
          </a:p>
          <a:p>
            <a:r>
              <a:rPr lang="en-US"/>
              <a:t>Add/check signature to/in </a:t>
            </a:r>
            <a:r>
              <a:rPr lang="en-US" smtClean="0"/>
              <a:t>a Volume with &gt; </a:t>
            </a:r>
            <a:r>
              <a:rPr lang="is-IS" smtClean="0"/>
              <a:t>1,000,000 signatures</a:t>
            </a:r>
            <a:endParaRPr lang="en-US"/>
          </a:p>
          <a:p>
            <a:pPr lvl="1"/>
            <a:r>
              <a:rPr lang="en-US"/>
              <a:t>4 hash computations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4904-42B4-AB4A-B979-C69CBB9E708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69776" y="7767173"/>
            <a:ext cx="44683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err="1">
                <a:latin typeface="Helvetica"/>
                <a:cs typeface="Helvetica"/>
              </a:rPr>
              <a:t>h</a:t>
            </a:r>
            <a:r>
              <a:rPr lang="en-US" sz="2000" baseline="-25000" err="1">
                <a:latin typeface="Helvetica"/>
                <a:cs typeface="Helvetica"/>
              </a:rPr>
              <a:t>i,n</a:t>
            </a:r>
            <a:r>
              <a:rPr lang="en-US" sz="2000">
                <a:latin typeface="Helvetica"/>
                <a:cs typeface="Helvetica"/>
              </a:rPr>
              <a:t> = H(h</a:t>
            </a:r>
            <a:r>
              <a:rPr lang="en-US" sz="2000" baseline="-25000">
                <a:latin typeface="Helvetica"/>
                <a:cs typeface="Helvetica"/>
              </a:rPr>
              <a:t>i-1,nk^i</a:t>
            </a:r>
            <a:r>
              <a:rPr lang="en-US" sz="2000">
                <a:latin typeface="Helvetica"/>
                <a:cs typeface="Helvetica"/>
              </a:rPr>
              <a:t>|h</a:t>
            </a:r>
            <a:r>
              <a:rPr lang="en-US" sz="2000" baseline="-25000">
                <a:latin typeface="Helvetica"/>
                <a:cs typeface="Helvetica"/>
              </a:rPr>
              <a:t>i-1,nk^i+1</a:t>
            </a:r>
            <a:r>
              <a:rPr lang="en-US" sz="2000">
                <a:latin typeface="Helvetica"/>
                <a:cs typeface="Helvetica"/>
              </a:rPr>
              <a:t>|…|h</a:t>
            </a:r>
            <a:r>
              <a:rPr lang="en-US" sz="2000" baseline="-25000">
                <a:latin typeface="Helvetica"/>
                <a:cs typeface="Helvetica"/>
              </a:rPr>
              <a:t>i-1,nk^i+k-1</a:t>
            </a:r>
            <a:r>
              <a:rPr lang="en-US" sz="2000">
                <a:latin typeface="Helvetica"/>
                <a:cs typeface="Helvetica"/>
              </a:rPr>
              <a:t>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571" y="4081874"/>
            <a:ext cx="351480" cy="43259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028" y="1402423"/>
            <a:ext cx="4533900" cy="28321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0008" y="1949224"/>
            <a:ext cx="1727200" cy="22733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2305" y="1949224"/>
            <a:ext cx="1244600" cy="22733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2305" y="1408142"/>
            <a:ext cx="3073400" cy="28194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85" y="4081874"/>
            <a:ext cx="351480" cy="43259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149" y="4070059"/>
            <a:ext cx="351480" cy="43259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979" y="4073923"/>
            <a:ext cx="351480" cy="43259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232995" y="1321769"/>
            <a:ext cx="193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Chronicle digest</a:t>
            </a:r>
            <a:endParaRPr lang="en-US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6955" y="4129375"/>
            <a:ext cx="2324100" cy="179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9334" y="4277976"/>
            <a:ext cx="850900" cy="965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67571" y="4266101"/>
            <a:ext cx="863600" cy="99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56955" y="4129375"/>
            <a:ext cx="2324100" cy="17907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866155" y="4222524"/>
            <a:ext cx="1711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Volume digest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56032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Proof of Existence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6" y="1092202"/>
            <a:ext cx="6454052" cy="5246220"/>
          </a:xfrm>
        </p:spPr>
        <p:txBody>
          <a:bodyPr>
            <a:normAutofit/>
          </a:bodyPr>
          <a:lstStyle/>
          <a:p>
            <a:r>
              <a:rPr lang="en-US" smtClean="0"/>
              <a:t>Existence of volume v</a:t>
            </a:r>
            <a:r>
              <a:rPr lang="en-US" baseline="-25000" smtClean="0"/>
              <a:t>4</a:t>
            </a:r>
            <a:r>
              <a:rPr lang="en-US" smtClean="0"/>
              <a:t> in the Chronicle at time t</a:t>
            </a:r>
            <a:r>
              <a:rPr lang="en-US" baseline="-25000" smtClean="0"/>
              <a:t>4</a:t>
            </a:r>
          </a:p>
          <a:p>
            <a:pPr lvl="1"/>
            <a:r>
              <a:rPr lang="en-US" smtClean="0"/>
              <a:t>{ c’</a:t>
            </a:r>
            <a:r>
              <a:rPr lang="en-US" baseline="-25000" smtClean="0"/>
              <a:t>1,2</a:t>
            </a:r>
            <a:r>
              <a:rPr lang="en-US" smtClean="0"/>
              <a:t>, c’</a:t>
            </a:r>
            <a:r>
              <a:rPr lang="en-US" baseline="-25000" smtClean="0"/>
              <a:t>2,1</a:t>
            </a:r>
            <a:r>
              <a:rPr lang="en-US" smtClean="0"/>
              <a:t>, c’</a:t>
            </a:r>
            <a:r>
              <a:rPr lang="en-US" baseline="-25000" smtClean="0"/>
              <a:t>3,0 </a:t>
            </a:r>
            <a:r>
              <a:rPr lang="en-US" smtClean="0"/>
              <a:t>}</a:t>
            </a:r>
          </a:p>
          <a:p>
            <a:r>
              <a:rPr lang="en-US" smtClean="0"/>
              <a:t>Existence of signature s</a:t>
            </a:r>
            <a:r>
              <a:rPr lang="en-US" baseline="-25000" smtClean="0"/>
              <a:t>2</a:t>
            </a:r>
            <a:r>
              <a:rPr lang="en-US" smtClean="0"/>
              <a:t> in volume v</a:t>
            </a:r>
            <a:r>
              <a:rPr lang="en-US" baseline="-25000" smtClean="0"/>
              <a:t>4 </a:t>
            </a:r>
            <a:r>
              <a:rPr lang="en-US" smtClean="0"/>
              <a:t>(at </a:t>
            </a:r>
            <a:r>
              <a:rPr lang="en-US"/>
              <a:t>time </a:t>
            </a:r>
            <a:r>
              <a:rPr lang="en-US" smtClean="0"/>
              <a:t>t</a:t>
            </a:r>
            <a:r>
              <a:rPr lang="en-US" baseline="-25000" smtClean="0"/>
              <a:t>4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{ v’</a:t>
            </a:r>
            <a:r>
              <a:rPr lang="en-US" baseline="-25000" smtClean="0"/>
              <a:t>1,1</a:t>
            </a:r>
            <a:r>
              <a:rPr lang="en-US" smtClean="0"/>
              <a:t>, c’</a:t>
            </a:r>
            <a:r>
              <a:rPr lang="en-US" baseline="-25000" smtClean="0"/>
              <a:t>2,0</a:t>
            </a:r>
            <a:r>
              <a:rPr lang="en-US" smtClean="0"/>
              <a:t>,</a:t>
            </a:r>
            <a:r>
              <a:rPr lang="en-US" baseline="-25000" smtClean="0"/>
              <a:t> </a:t>
            </a:r>
            <a:r>
              <a:rPr lang="en-US" smtClean="0"/>
              <a:t>}</a:t>
            </a:r>
          </a:p>
          <a:p>
            <a:endParaRPr lang="en-US"/>
          </a:p>
          <a:p>
            <a:r>
              <a:rPr lang="en-US" smtClean="0"/>
              <a:t>Each node of chronicle and volume tree is published as NDN data packet</a:t>
            </a:r>
          </a:p>
          <a:p>
            <a:pPr lvl="1"/>
            <a:r>
              <a:rPr lang="en-US" smtClean="0"/>
              <a:t>“Complete” nodes</a:t>
            </a:r>
          </a:p>
          <a:p>
            <a:pPr lvl="2"/>
            <a:r>
              <a:rPr lang="en-US" smtClean="0"/>
              <a:t>Final version: all children are present and fixed</a:t>
            </a:r>
          </a:p>
          <a:p>
            <a:pPr lvl="1"/>
            <a:r>
              <a:rPr lang="en-US" smtClean="0"/>
              <a:t>“Incomplete” nodes</a:t>
            </a:r>
          </a:p>
          <a:p>
            <a:pPr lvl="2"/>
            <a:r>
              <a:rPr lang="en-US" smtClean="0"/>
              <a:t>Transient state</a:t>
            </a:r>
          </a:p>
          <a:p>
            <a:pPr lvl="2"/>
            <a:r>
              <a:rPr lang="en-US" smtClean="0"/>
              <a:t>The latest transient node ”fixes” all previous nodes</a:t>
            </a:r>
          </a:p>
          <a:p>
            <a:pPr lvl="1"/>
            <a:endParaRPr lang="en-US" smtClean="0"/>
          </a:p>
          <a:p>
            <a:pPr lvl="1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1" y="4081874"/>
            <a:ext cx="351480" cy="432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028" y="1402423"/>
            <a:ext cx="4533900" cy="283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008" y="1949224"/>
            <a:ext cx="1727200" cy="2273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2305" y="1949224"/>
            <a:ext cx="1244600" cy="2273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2305" y="1408142"/>
            <a:ext cx="3073400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985" y="4081874"/>
            <a:ext cx="351480" cy="4325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149" y="4070059"/>
            <a:ext cx="351480" cy="4325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979" y="4073923"/>
            <a:ext cx="351480" cy="4325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32995" y="1321769"/>
            <a:ext cx="193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Chronicle digest</a:t>
            </a:r>
            <a:endParaRPr lang="en-US" b="1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6955" y="4129375"/>
            <a:ext cx="2324100" cy="1790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9334" y="4277976"/>
            <a:ext cx="850900" cy="965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67571" y="4266101"/>
            <a:ext cx="863600" cy="990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56955" y="4129375"/>
            <a:ext cx="2324100" cy="17907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866155" y="4222524"/>
            <a:ext cx="1711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Volume digest</a:t>
            </a:r>
            <a:endParaRPr lang="en-US" b="1"/>
          </a:p>
        </p:txBody>
      </p:sp>
      <p:sp>
        <p:nvSpPr>
          <p:cNvPr id="18" name="Freeform 17"/>
          <p:cNvSpPr/>
          <p:nvPr/>
        </p:nvSpPr>
        <p:spPr>
          <a:xfrm>
            <a:off x="8922753" y="1243011"/>
            <a:ext cx="1843026" cy="2321756"/>
          </a:xfrm>
          <a:custGeom>
            <a:avLst/>
            <a:gdLst>
              <a:gd name="connsiteX0" fmla="*/ 207800 w 1843026"/>
              <a:gd name="connsiteY0" fmla="*/ 88248 h 2321756"/>
              <a:gd name="connsiteX1" fmla="*/ 46435 w 1843026"/>
              <a:gd name="connsiteY1" fmla="*/ 532001 h 2321756"/>
              <a:gd name="connsiteX2" fmla="*/ 1041518 w 1843026"/>
              <a:gd name="connsiteY2" fmla="*/ 935413 h 2321756"/>
              <a:gd name="connsiteX3" fmla="*/ 597765 w 1843026"/>
              <a:gd name="connsiteY3" fmla="*/ 1419507 h 2321756"/>
              <a:gd name="connsiteX4" fmla="*/ 396059 w 1843026"/>
              <a:gd name="connsiteY4" fmla="*/ 1970836 h 2321756"/>
              <a:gd name="connsiteX5" fmla="*/ 691894 w 1843026"/>
              <a:gd name="connsiteY5" fmla="*/ 2320460 h 2321756"/>
              <a:gd name="connsiteX6" fmla="*/ 933941 w 1843026"/>
              <a:gd name="connsiteY6" fmla="*/ 1849813 h 2321756"/>
              <a:gd name="connsiteX7" fmla="*/ 1781106 w 1843026"/>
              <a:gd name="connsiteY7" fmla="*/ 1150565 h 2321756"/>
              <a:gd name="connsiteX8" fmla="*/ 1646635 w 1843026"/>
              <a:gd name="connsiteY8" fmla="*/ 639577 h 2321756"/>
              <a:gd name="connsiteX9" fmla="*/ 597765 w 1843026"/>
              <a:gd name="connsiteY9" fmla="*/ 47907 h 2321756"/>
              <a:gd name="connsiteX10" fmla="*/ 207800 w 1843026"/>
              <a:gd name="connsiteY10" fmla="*/ 88248 h 232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026" h="2321756">
                <a:moveTo>
                  <a:pt x="207800" y="88248"/>
                </a:moveTo>
                <a:cubicBezTo>
                  <a:pt x="115912" y="168930"/>
                  <a:pt x="-92518" y="390807"/>
                  <a:pt x="46435" y="532001"/>
                </a:cubicBezTo>
                <a:cubicBezTo>
                  <a:pt x="185388" y="673195"/>
                  <a:pt x="949630" y="787495"/>
                  <a:pt x="1041518" y="935413"/>
                </a:cubicBezTo>
                <a:cubicBezTo>
                  <a:pt x="1133406" y="1083331"/>
                  <a:pt x="705342" y="1246937"/>
                  <a:pt x="597765" y="1419507"/>
                </a:cubicBezTo>
                <a:cubicBezTo>
                  <a:pt x="490189" y="1592078"/>
                  <a:pt x="380371" y="1820677"/>
                  <a:pt x="396059" y="1970836"/>
                </a:cubicBezTo>
                <a:cubicBezTo>
                  <a:pt x="411747" y="2120995"/>
                  <a:pt x="602247" y="2340630"/>
                  <a:pt x="691894" y="2320460"/>
                </a:cubicBezTo>
                <a:cubicBezTo>
                  <a:pt x="781541" y="2300290"/>
                  <a:pt x="752406" y="2044796"/>
                  <a:pt x="933941" y="1849813"/>
                </a:cubicBezTo>
                <a:cubicBezTo>
                  <a:pt x="1115476" y="1654831"/>
                  <a:pt x="1662324" y="1352271"/>
                  <a:pt x="1781106" y="1150565"/>
                </a:cubicBezTo>
                <a:cubicBezTo>
                  <a:pt x="1899888" y="948859"/>
                  <a:pt x="1843859" y="823353"/>
                  <a:pt x="1646635" y="639577"/>
                </a:cubicBezTo>
                <a:cubicBezTo>
                  <a:pt x="1449411" y="455801"/>
                  <a:pt x="833088" y="137554"/>
                  <a:pt x="597765" y="47907"/>
                </a:cubicBezTo>
                <a:cubicBezTo>
                  <a:pt x="362442" y="-41740"/>
                  <a:pt x="299688" y="7566"/>
                  <a:pt x="207800" y="88248"/>
                </a:cubicBezTo>
                <a:close/>
              </a:path>
            </a:pathLst>
          </a:custGeom>
          <a:solidFill>
            <a:srgbClr val="FA9FE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9276057" y="4159755"/>
            <a:ext cx="1163117" cy="1797445"/>
          </a:xfrm>
          <a:custGeom>
            <a:avLst/>
            <a:gdLst>
              <a:gd name="connsiteX0" fmla="*/ 432719 w 1163117"/>
              <a:gd name="connsiteY0" fmla="*/ 1044257 h 1797445"/>
              <a:gd name="connsiteX1" fmla="*/ 298249 w 1163117"/>
              <a:gd name="connsiteY1" fmla="*/ 1447669 h 1797445"/>
              <a:gd name="connsiteX2" fmla="*/ 446167 w 1163117"/>
              <a:gd name="connsiteY2" fmla="*/ 1797292 h 1797445"/>
              <a:gd name="connsiteX3" fmla="*/ 809237 w 1163117"/>
              <a:gd name="connsiteY3" fmla="*/ 1488010 h 1797445"/>
              <a:gd name="connsiteX4" fmla="*/ 849578 w 1163117"/>
              <a:gd name="connsiteY4" fmla="*/ 1192174 h 1797445"/>
              <a:gd name="connsiteX5" fmla="*/ 1158861 w 1163117"/>
              <a:gd name="connsiteY5" fmla="*/ 1003916 h 1797445"/>
              <a:gd name="connsiteX6" fmla="*/ 984049 w 1163117"/>
              <a:gd name="connsiteY6" fmla="*/ 492927 h 1797445"/>
              <a:gd name="connsiteX7" fmla="*/ 378931 w 1163117"/>
              <a:gd name="connsiteY7" fmla="*/ 22280 h 1797445"/>
              <a:gd name="connsiteX8" fmla="*/ 2414 w 1163117"/>
              <a:gd name="connsiteY8" fmla="*/ 129857 h 1797445"/>
              <a:gd name="connsiteX9" fmla="*/ 231014 w 1163117"/>
              <a:gd name="connsiteY9" fmla="*/ 600504 h 1797445"/>
              <a:gd name="connsiteX10" fmla="*/ 499955 w 1163117"/>
              <a:gd name="connsiteY10" fmla="*/ 721527 h 1797445"/>
              <a:gd name="connsiteX11" fmla="*/ 432719 w 1163117"/>
              <a:gd name="connsiteY11" fmla="*/ 1044257 h 179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3117" h="1797445">
                <a:moveTo>
                  <a:pt x="432719" y="1044257"/>
                </a:moveTo>
                <a:cubicBezTo>
                  <a:pt x="399101" y="1165281"/>
                  <a:pt x="296008" y="1322163"/>
                  <a:pt x="298249" y="1447669"/>
                </a:cubicBezTo>
                <a:cubicBezTo>
                  <a:pt x="300490" y="1573175"/>
                  <a:pt x="361002" y="1790569"/>
                  <a:pt x="446167" y="1797292"/>
                </a:cubicBezTo>
                <a:cubicBezTo>
                  <a:pt x="531332" y="1804015"/>
                  <a:pt x="742002" y="1588863"/>
                  <a:pt x="809237" y="1488010"/>
                </a:cubicBezTo>
                <a:cubicBezTo>
                  <a:pt x="876472" y="1387157"/>
                  <a:pt x="791307" y="1272856"/>
                  <a:pt x="849578" y="1192174"/>
                </a:cubicBezTo>
                <a:cubicBezTo>
                  <a:pt x="907849" y="1111492"/>
                  <a:pt x="1136449" y="1120457"/>
                  <a:pt x="1158861" y="1003916"/>
                </a:cubicBezTo>
                <a:cubicBezTo>
                  <a:pt x="1181273" y="887375"/>
                  <a:pt x="1114037" y="656533"/>
                  <a:pt x="984049" y="492927"/>
                </a:cubicBezTo>
                <a:cubicBezTo>
                  <a:pt x="854061" y="329321"/>
                  <a:pt x="542537" y="82792"/>
                  <a:pt x="378931" y="22280"/>
                </a:cubicBezTo>
                <a:cubicBezTo>
                  <a:pt x="215325" y="-38232"/>
                  <a:pt x="27067" y="33486"/>
                  <a:pt x="2414" y="129857"/>
                </a:cubicBezTo>
                <a:cubicBezTo>
                  <a:pt x="-22239" y="226228"/>
                  <a:pt x="148091" y="501892"/>
                  <a:pt x="231014" y="600504"/>
                </a:cubicBezTo>
                <a:cubicBezTo>
                  <a:pt x="313937" y="699116"/>
                  <a:pt x="464096" y="649809"/>
                  <a:pt x="499955" y="721527"/>
                </a:cubicBezTo>
                <a:cubicBezTo>
                  <a:pt x="535814" y="793245"/>
                  <a:pt x="466337" y="923233"/>
                  <a:pt x="432719" y="1044257"/>
                </a:cubicBezTo>
                <a:close/>
              </a:path>
            </a:pathLst>
          </a:custGeom>
          <a:solidFill>
            <a:srgbClr val="FA9FE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7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Proof of Consistency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6" y="1092202"/>
            <a:ext cx="6454052" cy="5246220"/>
          </a:xfrm>
        </p:spPr>
        <p:txBody>
          <a:bodyPr>
            <a:normAutofit/>
          </a:bodyPr>
          <a:lstStyle/>
          <a:p>
            <a:r>
              <a:rPr lang="en-US" smtClean="0"/>
              <a:t>Periodic retrieval of current chronicle root</a:t>
            </a:r>
          </a:p>
          <a:p>
            <a:pPr lvl="1"/>
            <a:r>
              <a:rPr lang="en-US" smtClean="0"/>
              <a:t>c</a:t>
            </a:r>
            <a:r>
              <a:rPr lang="en-US" baseline="-25000" smtClean="0"/>
              <a:t>2,0</a:t>
            </a:r>
            <a:r>
              <a:rPr lang="en-US" smtClean="0"/>
              <a:t>, c’</a:t>
            </a:r>
            <a:r>
              <a:rPr lang="en-US" baseline="-25000" smtClean="0"/>
              <a:t>3,0</a:t>
            </a:r>
            <a:r>
              <a:rPr lang="en-US" smtClean="0"/>
              <a:t>, c’’</a:t>
            </a:r>
            <a:r>
              <a:rPr lang="en-US" baseline="-25000" smtClean="0"/>
              <a:t>3,0</a:t>
            </a:r>
            <a:r>
              <a:rPr lang="en-US" smtClean="0"/>
              <a:t>, </a:t>
            </a:r>
            <a:r>
              <a:rPr lang="mr-IN" smtClean="0"/>
              <a:t>…</a:t>
            </a:r>
            <a:endParaRPr lang="en-US" baseline="-25000" smtClean="0"/>
          </a:p>
          <a:p>
            <a:r>
              <a:rPr lang="en-US" smtClean="0"/>
              <a:t>Check if the “newer” root </a:t>
            </a:r>
          </a:p>
          <a:p>
            <a:pPr lvl="1"/>
            <a:r>
              <a:rPr lang="en-US" smtClean="0"/>
              <a:t>incorporates the old root (if old root complete)</a:t>
            </a:r>
          </a:p>
          <a:p>
            <a:pPr lvl="1"/>
            <a:r>
              <a:rPr lang="en-US" smtClean="0"/>
              <a:t>References the same subset of children (if incomplete)</a:t>
            </a:r>
          </a:p>
          <a:p>
            <a:pPr lvl="1"/>
            <a:endParaRPr lang="en-US"/>
          </a:p>
          <a:p>
            <a:r>
              <a:rPr lang="en-US"/>
              <a:t>Easy to catch </a:t>
            </a:r>
            <a:r>
              <a:rPr lang="en-US" smtClean="0"/>
              <a:t>misbehavior</a:t>
            </a:r>
            <a:endParaRPr lang="en-US"/>
          </a:p>
          <a:p>
            <a:r>
              <a:rPr lang="en-US" smtClean="0"/>
              <a:t>Trivial networking and storage burden on auditors</a:t>
            </a:r>
          </a:p>
          <a:p>
            <a:pPr lvl="1"/>
            <a:r>
              <a:rPr lang="en-US" smtClean="0"/>
              <a:t>Only root node needs to be stored</a:t>
            </a:r>
          </a:p>
          <a:p>
            <a:pPr lvl="1"/>
            <a:r>
              <a:rPr lang="en-US" smtClean="0"/>
              <a:t>Usually one node retrieval</a:t>
            </a:r>
          </a:p>
          <a:p>
            <a:pPr lvl="1"/>
            <a:endParaRPr lang="en-US" smtClean="0"/>
          </a:p>
          <a:p>
            <a:pPr lvl="1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7586369" y="1092202"/>
            <a:ext cx="4087022" cy="2405294"/>
            <a:chOff x="7009028" y="1846175"/>
            <a:chExt cx="4533900" cy="26682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4571" y="4081874"/>
              <a:ext cx="351480" cy="43259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t="15669"/>
            <a:stretch/>
          </p:blipFill>
          <p:spPr>
            <a:xfrm>
              <a:off x="7009028" y="1846175"/>
              <a:ext cx="4533900" cy="238834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30008" y="1949224"/>
              <a:ext cx="1727200" cy="22733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82305" y="1949224"/>
              <a:ext cx="1244600" cy="22733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50985" y="4081874"/>
              <a:ext cx="351480" cy="43259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00149" y="4070059"/>
              <a:ext cx="351480" cy="43259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5979" y="4073923"/>
              <a:ext cx="351480" cy="432591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7479306" y="3764941"/>
            <a:ext cx="4087022" cy="2805308"/>
            <a:chOff x="7519320" y="4206626"/>
            <a:chExt cx="3485244" cy="2392251"/>
          </a:xfrm>
        </p:grpSpPr>
        <p:grpSp>
          <p:nvGrpSpPr>
            <p:cNvPr id="35" name="Group 34"/>
            <p:cNvGrpSpPr/>
            <p:nvPr/>
          </p:nvGrpSpPr>
          <p:grpSpPr>
            <a:xfrm>
              <a:off x="7519320" y="4206626"/>
              <a:ext cx="3485244" cy="2392251"/>
              <a:chOff x="7161428" y="1554823"/>
              <a:chExt cx="4533900" cy="3112042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36971" y="4234274"/>
                <a:ext cx="351480" cy="432591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61428" y="1554823"/>
                <a:ext cx="4533900" cy="2832100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82408" y="2101624"/>
                <a:ext cx="1727200" cy="2273300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34705" y="2101624"/>
                <a:ext cx="1244600" cy="227330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34705" y="1555524"/>
                <a:ext cx="3073400" cy="281940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3385" y="4234274"/>
                <a:ext cx="351480" cy="432591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52549" y="4222459"/>
                <a:ext cx="351480" cy="432591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88379" y="4226323"/>
                <a:ext cx="351480" cy="432591"/>
              </a:xfrm>
              <a:prstGeom prst="rect">
                <a:avLst/>
              </a:prstGeom>
            </p:spPr>
          </p:pic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46595" y="6257259"/>
              <a:ext cx="270185" cy="332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31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DN-tutorial-at-sigcomm2017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DN-tutorial-at-sigcomm2017" id="{C6A47DD3-51F7-8849-945D-AAC049B0712B}" vid="{0D59034B-7F4B-934F-A0A6-B6E871442E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AnotherONe</Template>
  <TotalTime>723</TotalTime>
  <Words>1310</Words>
  <Application>Microsoft Macintosh PowerPoint</Application>
  <PresentationFormat>Widescreen</PresentationFormat>
  <Paragraphs>236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DengXian</vt:lpstr>
      <vt:lpstr>Gill Sans MT</vt:lpstr>
      <vt:lpstr>Helvetica</vt:lpstr>
      <vt:lpstr>Mangal</vt:lpstr>
      <vt:lpstr>Wingdings</vt:lpstr>
      <vt:lpstr>Arial</vt:lpstr>
      <vt:lpstr>NDN-tutorial-at-sigcomm2017</vt:lpstr>
      <vt:lpstr>NDN DeLorean:  An Authentication System for Data Archives in Named Data Networking</vt:lpstr>
      <vt:lpstr>NDN and Data-Centric Security</vt:lpstr>
      <vt:lpstr>Mismatch Between Data and Signature Lifetimes</vt:lpstr>
      <vt:lpstr>Look Back Data Authentication</vt:lpstr>
      <vt:lpstr>DeLorean Workflow Overview</vt:lpstr>
      <vt:lpstr>DeLorean Chronicle Tree Construction</vt:lpstr>
      <vt:lpstr>DeLorean Chronicle Volume Construction</vt:lpstr>
      <vt:lpstr>Proof of Existence</vt:lpstr>
      <vt:lpstr>Proof of Consistency</vt:lpstr>
      <vt:lpstr>NDN Data Packet for DeLorean Nodes (Chronicle)</vt:lpstr>
      <vt:lpstr>NDN Data Packet for DeLorean Nodes (Volume Trees)</vt:lpstr>
      <vt:lpstr>Node Retrieval</vt:lpstr>
      <vt:lpstr>Public Audit with Merkle Tree</vt:lpstr>
      <vt:lpstr>Evaluation: Overview</vt:lpstr>
      <vt:lpstr>Evaluation: DeLorean Service Storage Requirements</vt:lpstr>
      <vt:lpstr>Evaluation: Required Number of Auditors</vt:lpstr>
      <vt:lpstr>Discussion and Future Work</vt:lpstr>
      <vt:lpstr>Summary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NDN DeLorean:  An Authentication System for Data Archives in Named Data Networking</dc:title>
  <dc:creator>Alex Afanasyev</dc:creator>
  <cp:lastModifiedBy>Alex Afanasyev</cp:lastModifiedBy>
  <cp:revision>122</cp:revision>
  <dcterms:created xsi:type="dcterms:W3CDTF">2017-09-21T19:07:53Z</dcterms:created>
  <dcterms:modified xsi:type="dcterms:W3CDTF">2017-09-27T07:23:51Z</dcterms:modified>
</cp:coreProperties>
</file>