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377" r:id="rId3"/>
    <p:sldId id="439" r:id="rId4"/>
    <p:sldId id="401" r:id="rId5"/>
    <p:sldId id="422" r:id="rId6"/>
    <p:sldId id="402" r:id="rId7"/>
    <p:sldId id="403" r:id="rId8"/>
    <p:sldId id="404" r:id="rId9"/>
    <p:sldId id="405" r:id="rId10"/>
    <p:sldId id="406" r:id="rId11"/>
    <p:sldId id="423" r:id="rId12"/>
    <p:sldId id="417" r:id="rId13"/>
    <p:sldId id="452" r:id="rId14"/>
    <p:sldId id="412" r:id="rId15"/>
    <p:sldId id="442" r:id="rId16"/>
    <p:sldId id="413" r:id="rId17"/>
    <p:sldId id="453" r:id="rId18"/>
    <p:sldId id="440" r:id="rId19"/>
    <p:sldId id="443" r:id="rId20"/>
    <p:sldId id="441" r:id="rId21"/>
    <p:sldId id="445" r:id="rId22"/>
    <p:sldId id="446" r:id="rId23"/>
    <p:sldId id="447" r:id="rId24"/>
    <p:sldId id="448" r:id="rId25"/>
    <p:sldId id="449" r:id="rId26"/>
    <p:sldId id="450" r:id="rId27"/>
    <p:sldId id="451" r:id="rId28"/>
    <p:sldId id="420" r:id="rId29"/>
    <p:sldId id="438" r:id="rId30"/>
    <p:sldId id="351" r:id="rId31"/>
    <p:sldId id="416" r:id="rId32"/>
    <p:sldId id="407" r:id="rId33"/>
    <p:sldId id="415" r:id="rId34"/>
    <p:sldId id="408" r:id="rId35"/>
    <p:sldId id="414" r:id="rId36"/>
    <p:sldId id="410" r:id="rId37"/>
    <p:sldId id="411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341" autoAdjust="0"/>
    <p:restoredTop sz="86410" autoAdjust="0"/>
  </p:normalViewPr>
  <p:slideViewPr>
    <p:cSldViewPr snapToGrid="0" snapToObjects="1">
      <p:cViewPr varScale="1">
        <p:scale>
          <a:sx n="75" d="100"/>
          <a:sy n="75" d="100"/>
        </p:scale>
        <p:origin x="633" y="267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46725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372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E2A8F-DA74-4F28-9593-261C5C3BF011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DB9AE-916C-4254-87BA-AD5226153B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230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DB9AE-916C-4254-87BA-AD5226153B3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597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DB9AE-916C-4254-87BA-AD5226153B3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788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93482-48FF-CEE3-A1F9-9D555EDF8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7DB4DD-2CF3-DBFB-1D2C-6E84B1D240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C95978-E53E-AA34-D9C0-E8D96AAF16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A102B2-65A3-9056-A796-09C9670DEC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DB9AE-916C-4254-87BA-AD5226153B3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148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3B773-417D-8FCA-9061-9C481A6B5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5C3137-B29B-BAAE-421B-BC06E47835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499032-4F89-218C-6E35-08F63FC96B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6D7B6-44F2-2238-48B6-FB73E6111E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DB9AE-916C-4254-87BA-AD5226153B3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867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C0721-B472-E2EF-1EE3-2DB9FFA14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224F3A1-BE08-9491-A763-E23E186DBB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21E229-B926-6840-62EB-E23D0FE9B9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3D37E-D134-3DB2-F6A9-32D115E4B2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DB9AE-916C-4254-87BA-AD5226153B3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108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DDB9AE-916C-4254-87BA-AD5226153B3A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2083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DB9AE-916C-4254-87BA-AD5226153B3A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102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1E99F-238F-041C-C0F7-5D495DB41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431529-0932-7371-245A-67F96BAAB9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CE3D8B-B47E-9611-4561-D15BB59A6A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47FF85-B989-45F5-E21F-2C21547622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DB9AE-916C-4254-87BA-AD5226153B3A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773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7233554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7" descr="openid-logo-wordmark">
            <a:extLst>
              <a:ext uri="{FF2B5EF4-FFF2-40B4-BE49-F238E27FC236}">
                <a16:creationId xmlns:a16="http://schemas.microsoft.com/office/drawing/2014/main" id="{A023504D-3772-4BC7-BFDC-18BBCC2A6E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/>
          </a:blip>
          <a:srcRect/>
          <a:stretch>
            <a:fillRect/>
          </a:stretch>
        </p:blipFill>
        <p:spPr bwMode="auto">
          <a:xfrm>
            <a:off x="9201152" y="301401"/>
            <a:ext cx="2564604" cy="1094541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73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7069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72" userDrawn="1">
          <p15:clr>
            <a:srgbClr val="FBAE40"/>
          </p15:clr>
        </p15:guide>
        <p15:guide id="2" pos="3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7" descr="openid-logo-wordmark">
            <a:extLst>
              <a:ext uri="{FF2B5EF4-FFF2-40B4-BE49-F238E27FC236}">
                <a16:creationId xmlns:a16="http://schemas.microsoft.com/office/drawing/2014/main" id="{95FF5707-D037-4B0E-9AAE-9D934E1028D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/>
          </a:blip>
          <a:srcRect/>
          <a:stretch>
            <a:fillRect/>
          </a:stretch>
        </p:blipFill>
        <p:spPr bwMode="auto">
          <a:xfrm>
            <a:off x="9201152" y="301401"/>
            <a:ext cx="2564604" cy="1094541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950" y="274638"/>
            <a:ext cx="87249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0537C-38F1-8E47-A1B0-6BA84A028946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5C50-40EB-E745-A461-82FCCB77BED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specs/openid-connect-federation-1_0-ID2.html" TargetMode="External"/><Relationship Id="rId2" Type="http://schemas.openxmlformats.org/officeDocument/2006/relationships/hyperlink" Target="https://openid.net/specs/openid-connect-federation-1_0-ID1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elf-issued.info/?p=2697" TargetMode="External"/><Relationship Id="rId2" Type="http://schemas.openxmlformats.org/officeDocument/2006/relationships/hyperlink" Target="https://openid.net/specs/openid-connect-federation-1_0-ID3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elf-issued.info/?p=2807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specs/openid-connect-federation-1_0-ID3.html" TargetMode="External"/><Relationship Id="rId2" Type="http://schemas.openxmlformats.org/officeDocument/2006/relationships/hyperlink" Target="https://openid.net/developers/openid-federation-implementations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self-issued.info/?p=2560" TargetMode="External"/><Relationship Id="rId2" Type="http://schemas.openxmlformats.org/officeDocument/2006/relationships/hyperlink" Target="https://openid.net/specs/openid-federation-1_0-ID4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openid.net/notice-of-a-security-vulnerability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nect2id.com/blog/how-to-link-an-app-protocol-to-an-openid-federation-trust-layer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openid.net/specs/openid-federation-1_0-final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notice-of-vote-to-approve-proposed-openid-federation-1-1-final-specifications/" TargetMode="External"/><Relationship Id="rId2" Type="http://schemas.openxmlformats.org/officeDocument/2006/relationships/hyperlink" Target="https://openid.net/specs/openid-federation-connect-1_1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penid.net/specs/openid-federation-wallet-1_0.html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specs/openid-federation-subordinate-events-1_0.html" TargetMode="External"/><Relationship Id="rId2" Type="http://schemas.openxmlformats.org/officeDocument/2006/relationships/hyperlink" Target="https://openid.net/specs/openid-federation-extended-listing-1_0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penid.github.io/federation-entity-collection/main.html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certification/federation_testin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nnect2id.com/blog/metadata-policy-test-vectors-openid-federatio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specs/openid-federation-1_0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id.net/specs/openid-federation-1_0.html" TargetMode="External"/><Relationship Id="rId7" Type="http://schemas.openxmlformats.org/officeDocument/2006/relationships/hyperlink" Target="https://self-issued.info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penid.net/" TargetMode="External"/><Relationship Id="rId5" Type="http://schemas.openxmlformats.org/officeDocument/2006/relationships/hyperlink" Target="https://openid.net/wg/connect/specifications/" TargetMode="External"/><Relationship Id="rId4" Type="http://schemas.openxmlformats.org/officeDocument/2006/relationships/hyperlink" Target="https://self-issued.info/?p=2805" TargetMode="Externa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ools.ietf.org/html/draft-young-md-quer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1477" y="2390193"/>
            <a:ext cx="9245600" cy="118295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Journey to OpenID Federation 1.0</a:t>
            </a:r>
            <a:br>
              <a:rPr lang="en-US" b="1" dirty="0"/>
            </a:br>
            <a:r>
              <a:rPr lang="en-US" b="1" dirty="0"/>
              <a:t>and the Road Ahead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4642" y="3895725"/>
            <a:ext cx="8257735" cy="2650882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b="1" dirty="0">
                <a:solidFill>
                  <a:schemeClr val="tx1"/>
                </a:solidFill>
              </a:rPr>
              <a:t>Michael B. Jones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Giuseppe De Marco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Roland Hedberg</a:t>
            </a:r>
          </a:p>
          <a:p>
            <a:pPr>
              <a:spcBef>
                <a:spcPts val="1200"/>
              </a:spcBef>
            </a:pPr>
            <a:endParaRPr lang="en-US" sz="1000" b="1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April 21, 2026</a:t>
            </a:r>
          </a:p>
        </p:txBody>
      </p:sp>
      <p:pic>
        <p:nvPicPr>
          <p:cNvPr id="5" name="Picture 97" descr="openid-logo-wordmark">
            <a:extLst>
              <a:ext uri="{FF2B5EF4-FFF2-40B4-BE49-F238E27FC236}">
                <a16:creationId xmlns:a16="http://schemas.microsoft.com/office/drawing/2014/main" id="{8A851B1F-5123-4689-A772-04322A9095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 bwMode="auto">
          <a:xfrm>
            <a:off x="4323658" y="556330"/>
            <a:ext cx="3535157" cy="1508761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4507B-C4E2-4BC7-A28F-A6BE0099A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Collecting a Trust Chain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0C30C-C635-4367-83C1-9C1F1F8952C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rtl="0" latinLnBrk="0">
              <a:buNone/>
            </a:pPr>
            <a:r>
              <a:rPr lang="en-US" sz="3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 with self-signed Entity Statement – First Entity in Trust </a:t>
            </a:r>
            <a:r>
              <a:rPr lang="en-US" sz="3200" dirty="0"/>
              <a:t>C</a:t>
            </a:r>
            <a:r>
              <a:rPr lang="en-US" sz="3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hain</a:t>
            </a:r>
            <a:endParaRPr lang="en-US" dirty="0">
              <a:effectLst/>
            </a:endParaRPr>
          </a:p>
          <a:p>
            <a:pPr marL="514350" indent="-514350" rtl="0" latinLnBrk="0">
              <a:buFont typeface="+mj-lt"/>
              <a:buAutoNum type="arabicPeriod"/>
            </a:pPr>
            <a:r>
              <a:rPr lang="en-US" sz="3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 claim </a:t>
            </a:r>
            <a:r>
              <a:rPr lang="en-US" sz="3200" b="0" i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authority_hints</a:t>
            </a:r>
            <a:r>
              <a:rPr lang="en-US" sz="32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pick superior Entity</a:t>
            </a:r>
            <a:endParaRPr lang="en-US" dirty="0">
              <a:effectLst/>
            </a:endParaRPr>
          </a:p>
          <a:p>
            <a:pPr marL="514350" indent="-514350" rtl="0" latinLnBrk="0">
              <a:buFont typeface="+mj-lt"/>
              <a:buAutoNum type="arabicPeriod"/>
            </a:pPr>
            <a:r>
              <a:rPr lang="en-US" sz="3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Grab superior’s self-signed Entity Statement (using .well-known)</a:t>
            </a:r>
            <a:endParaRPr lang="en-US" dirty="0">
              <a:effectLst/>
            </a:endParaRPr>
          </a:p>
          <a:p>
            <a:pPr marL="514350" indent="-514350" rtl="0" latinLnBrk="0">
              <a:buFont typeface="+mj-lt"/>
              <a:buAutoNum type="arabicPeriod"/>
            </a:pPr>
            <a:r>
              <a:rPr lang="en-US" sz="3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Request superior’s view of subordinate (federation API). Add to the Trust </a:t>
            </a:r>
            <a:r>
              <a:rPr lang="en-US" sz="3200" dirty="0"/>
              <a:t>C</a:t>
            </a:r>
            <a:r>
              <a:rPr lang="en-US" sz="3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hain</a:t>
            </a:r>
            <a:endParaRPr lang="en-US" dirty="0">
              <a:effectLst/>
            </a:endParaRPr>
          </a:p>
          <a:p>
            <a:pPr marL="514350" indent="-514350" rtl="0" latinLnBrk="0">
              <a:buFont typeface="+mj-lt"/>
              <a:buAutoNum type="arabicPeriod"/>
            </a:pPr>
            <a:r>
              <a:rPr lang="en-US" sz="3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GOTO 1</a:t>
            </a:r>
            <a:endParaRPr lang="en-US" dirty="0">
              <a:effectLst/>
            </a:endParaRPr>
          </a:p>
          <a:p>
            <a:pPr marL="0" indent="0" rtl="0" latinLnBrk="0">
              <a:buNone/>
            </a:pPr>
            <a:r>
              <a:rPr lang="en-US" sz="3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Repeat until superior is a trusted Trust </a:t>
            </a:r>
            <a:r>
              <a:rPr lang="en-US" sz="3200" dirty="0"/>
              <a:t>A</a:t>
            </a:r>
            <a:r>
              <a:rPr lang="en-US" sz="32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nchor</a:t>
            </a:r>
            <a:endParaRPr lang="en-US" dirty="0"/>
          </a:p>
        </p:txBody>
      </p:sp>
      <p:sp>
        <p:nvSpPr>
          <p:cNvPr id="6" name="Crown">
            <a:extLst>
              <a:ext uri="{FF2B5EF4-FFF2-40B4-BE49-F238E27FC236}">
                <a16:creationId xmlns:a16="http://schemas.microsoft.com/office/drawing/2014/main" id="{915E609C-EC12-4B51-8335-F862A2B0B1B5}"/>
              </a:ext>
            </a:extLst>
          </p:cNvPr>
          <p:cNvSpPr/>
          <p:nvPr/>
        </p:nvSpPr>
        <p:spPr>
          <a:xfrm>
            <a:off x="10130653" y="2074537"/>
            <a:ext cx="744493" cy="6551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10206" y="0"/>
                  <a:pt x="9725" y="547"/>
                  <a:pt x="9725" y="1222"/>
                </a:cubicBezTo>
                <a:cubicBezTo>
                  <a:pt x="9725" y="1729"/>
                  <a:pt x="9996" y="2163"/>
                  <a:pt x="10383" y="2348"/>
                </a:cubicBezTo>
                <a:lnTo>
                  <a:pt x="7244" y="10951"/>
                </a:lnTo>
                <a:cubicBezTo>
                  <a:pt x="7156" y="11239"/>
                  <a:pt x="6826" y="11311"/>
                  <a:pt x="6648" y="11081"/>
                </a:cubicBezTo>
                <a:lnTo>
                  <a:pt x="1891" y="6438"/>
                </a:lnTo>
                <a:cubicBezTo>
                  <a:pt x="2053" y="6225"/>
                  <a:pt x="2151" y="5946"/>
                  <a:pt x="2151" y="5642"/>
                </a:cubicBezTo>
                <a:cubicBezTo>
                  <a:pt x="2151" y="4967"/>
                  <a:pt x="1669" y="4420"/>
                  <a:pt x="1075" y="4420"/>
                </a:cubicBezTo>
                <a:cubicBezTo>
                  <a:pt x="482" y="4420"/>
                  <a:pt x="0" y="4967"/>
                  <a:pt x="0" y="5642"/>
                </a:cubicBezTo>
                <a:cubicBezTo>
                  <a:pt x="0" y="6317"/>
                  <a:pt x="482" y="6864"/>
                  <a:pt x="1075" y="6864"/>
                </a:cubicBezTo>
                <a:cubicBezTo>
                  <a:pt x="1126" y="6864"/>
                  <a:pt x="1174" y="6858"/>
                  <a:pt x="1222" y="6851"/>
                </a:cubicBezTo>
                <a:lnTo>
                  <a:pt x="2938" y="20929"/>
                </a:lnTo>
                <a:cubicBezTo>
                  <a:pt x="2985" y="21312"/>
                  <a:pt x="3274" y="21600"/>
                  <a:pt x="3615" y="21600"/>
                </a:cubicBezTo>
                <a:lnTo>
                  <a:pt x="17987" y="21600"/>
                </a:lnTo>
                <a:cubicBezTo>
                  <a:pt x="18327" y="21600"/>
                  <a:pt x="18616" y="21316"/>
                  <a:pt x="18664" y="20934"/>
                </a:cubicBezTo>
                <a:lnTo>
                  <a:pt x="20378" y="6851"/>
                </a:lnTo>
                <a:cubicBezTo>
                  <a:pt x="20426" y="6858"/>
                  <a:pt x="20475" y="6864"/>
                  <a:pt x="20525" y="6864"/>
                </a:cubicBezTo>
                <a:cubicBezTo>
                  <a:pt x="21118" y="6864"/>
                  <a:pt x="21600" y="6317"/>
                  <a:pt x="21600" y="5642"/>
                </a:cubicBezTo>
                <a:cubicBezTo>
                  <a:pt x="21600" y="4967"/>
                  <a:pt x="21118" y="4420"/>
                  <a:pt x="20525" y="4420"/>
                </a:cubicBezTo>
                <a:cubicBezTo>
                  <a:pt x="19931" y="4420"/>
                  <a:pt x="19449" y="4967"/>
                  <a:pt x="19449" y="5642"/>
                </a:cubicBezTo>
                <a:cubicBezTo>
                  <a:pt x="19449" y="5953"/>
                  <a:pt x="19551" y="6234"/>
                  <a:pt x="19719" y="6450"/>
                </a:cubicBezTo>
                <a:lnTo>
                  <a:pt x="14952" y="11081"/>
                </a:lnTo>
                <a:cubicBezTo>
                  <a:pt x="14772" y="11298"/>
                  <a:pt x="14445" y="11230"/>
                  <a:pt x="14356" y="10951"/>
                </a:cubicBezTo>
                <a:lnTo>
                  <a:pt x="11200" y="2356"/>
                </a:lnTo>
                <a:cubicBezTo>
                  <a:pt x="11596" y="2176"/>
                  <a:pt x="11875" y="1736"/>
                  <a:pt x="11875" y="1222"/>
                </a:cubicBezTo>
                <a:cubicBezTo>
                  <a:pt x="11875" y="547"/>
                  <a:pt x="11394" y="0"/>
                  <a:pt x="10800" y="0"/>
                </a:cubicBez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8" name="Leaf">
            <a:extLst>
              <a:ext uri="{FF2B5EF4-FFF2-40B4-BE49-F238E27FC236}">
                <a16:creationId xmlns:a16="http://schemas.microsoft.com/office/drawing/2014/main" id="{8B7EF891-E3B7-4637-82F1-1E8C46C5D2E4}"/>
              </a:ext>
            </a:extLst>
          </p:cNvPr>
          <p:cNvSpPr/>
          <p:nvPr/>
        </p:nvSpPr>
        <p:spPr>
          <a:xfrm>
            <a:off x="10130653" y="4793565"/>
            <a:ext cx="744494" cy="8668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07" extrusionOk="0">
                <a:moveTo>
                  <a:pt x="10253" y="0"/>
                </a:moveTo>
                <a:cubicBezTo>
                  <a:pt x="10253" y="0"/>
                  <a:pt x="10166" y="1002"/>
                  <a:pt x="9581" y="1910"/>
                </a:cubicBezTo>
                <a:cubicBezTo>
                  <a:pt x="8875" y="3004"/>
                  <a:pt x="9056" y="4664"/>
                  <a:pt x="9056" y="4664"/>
                </a:cubicBezTo>
                <a:cubicBezTo>
                  <a:pt x="9056" y="4664"/>
                  <a:pt x="8708" y="4636"/>
                  <a:pt x="8359" y="4514"/>
                </a:cubicBezTo>
                <a:cubicBezTo>
                  <a:pt x="7930" y="4364"/>
                  <a:pt x="7529" y="4107"/>
                  <a:pt x="7529" y="4107"/>
                </a:cubicBezTo>
                <a:cubicBezTo>
                  <a:pt x="7529" y="4107"/>
                  <a:pt x="7573" y="5424"/>
                  <a:pt x="8219" y="6395"/>
                </a:cubicBezTo>
                <a:cubicBezTo>
                  <a:pt x="8820" y="7299"/>
                  <a:pt x="9798" y="8005"/>
                  <a:pt x="9294" y="8349"/>
                </a:cubicBezTo>
                <a:cubicBezTo>
                  <a:pt x="8790" y="8692"/>
                  <a:pt x="7681" y="7576"/>
                  <a:pt x="7681" y="7576"/>
                </a:cubicBezTo>
                <a:lnTo>
                  <a:pt x="7553" y="7890"/>
                </a:lnTo>
                <a:lnTo>
                  <a:pt x="6142" y="6845"/>
                </a:lnTo>
                <a:cubicBezTo>
                  <a:pt x="6142" y="6845"/>
                  <a:pt x="6026" y="8004"/>
                  <a:pt x="6455" y="8541"/>
                </a:cubicBezTo>
                <a:cubicBezTo>
                  <a:pt x="6259" y="8541"/>
                  <a:pt x="6151" y="8541"/>
                  <a:pt x="6093" y="8541"/>
                </a:cubicBezTo>
                <a:cubicBezTo>
                  <a:pt x="6093" y="8541"/>
                  <a:pt x="6152" y="9936"/>
                  <a:pt x="7488" y="10837"/>
                </a:cubicBezTo>
                <a:cubicBezTo>
                  <a:pt x="8283" y="11373"/>
                  <a:pt x="9672" y="12360"/>
                  <a:pt x="9268" y="12832"/>
                </a:cubicBezTo>
                <a:cubicBezTo>
                  <a:pt x="8865" y="13305"/>
                  <a:pt x="6774" y="11911"/>
                  <a:pt x="6093" y="11009"/>
                </a:cubicBezTo>
                <a:cubicBezTo>
                  <a:pt x="5779" y="11303"/>
                  <a:pt x="5871" y="11889"/>
                  <a:pt x="5871" y="11889"/>
                </a:cubicBezTo>
                <a:cubicBezTo>
                  <a:pt x="5871" y="11889"/>
                  <a:pt x="4605" y="11116"/>
                  <a:pt x="4226" y="10944"/>
                </a:cubicBezTo>
                <a:cubicBezTo>
                  <a:pt x="4100" y="11094"/>
                  <a:pt x="4226" y="11438"/>
                  <a:pt x="4226" y="11438"/>
                </a:cubicBezTo>
                <a:cubicBezTo>
                  <a:pt x="4226" y="11438"/>
                  <a:pt x="3143" y="10902"/>
                  <a:pt x="2185" y="10752"/>
                </a:cubicBezTo>
                <a:cubicBezTo>
                  <a:pt x="1227" y="10602"/>
                  <a:pt x="562" y="10642"/>
                  <a:pt x="0" y="10585"/>
                </a:cubicBezTo>
                <a:cubicBezTo>
                  <a:pt x="50" y="11357"/>
                  <a:pt x="1604" y="12876"/>
                  <a:pt x="4529" y="13928"/>
                </a:cubicBezTo>
                <a:cubicBezTo>
                  <a:pt x="3218" y="14142"/>
                  <a:pt x="2336" y="14035"/>
                  <a:pt x="2336" y="14035"/>
                </a:cubicBezTo>
                <a:cubicBezTo>
                  <a:pt x="2336" y="14035"/>
                  <a:pt x="3545" y="15536"/>
                  <a:pt x="6117" y="15257"/>
                </a:cubicBezTo>
                <a:cubicBezTo>
                  <a:pt x="6016" y="15558"/>
                  <a:pt x="5965" y="15709"/>
                  <a:pt x="5965" y="15709"/>
                </a:cubicBezTo>
                <a:cubicBezTo>
                  <a:pt x="5965" y="15709"/>
                  <a:pt x="8598" y="15184"/>
                  <a:pt x="8589" y="15558"/>
                </a:cubicBezTo>
                <a:cubicBezTo>
                  <a:pt x="8565" y="16460"/>
                  <a:pt x="4808" y="17104"/>
                  <a:pt x="4808" y="17104"/>
                </a:cubicBezTo>
                <a:cubicBezTo>
                  <a:pt x="6245" y="17619"/>
                  <a:pt x="7329" y="17453"/>
                  <a:pt x="7329" y="17453"/>
                </a:cubicBezTo>
                <a:lnTo>
                  <a:pt x="7203" y="17840"/>
                </a:lnTo>
                <a:cubicBezTo>
                  <a:pt x="7203" y="17840"/>
                  <a:pt x="9072" y="17726"/>
                  <a:pt x="10103" y="16589"/>
                </a:cubicBezTo>
                <a:cubicBezTo>
                  <a:pt x="10407" y="16254"/>
                  <a:pt x="10533" y="15685"/>
                  <a:pt x="10980" y="15465"/>
                </a:cubicBezTo>
                <a:cubicBezTo>
                  <a:pt x="11452" y="19909"/>
                  <a:pt x="10436" y="20839"/>
                  <a:pt x="10324" y="21041"/>
                </a:cubicBezTo>
                <a:cubicBezTo>
                  <a:pt x="10210" y="21244"/>
                  <a:pt x="10854" y="21600"/>
                  <a:pt x="10980" y="21278"/>
                </a:cubicBezTo>
                <a:cubicBezTo>
                  <a:pt x="11851" y="19414"/>
                  <a:pt x="11551" y="16261"/>
                  <a:pt x="11489" y="15376"/>
                </a:cubicBezTo>
                <a:cubicBezTo>
                  <a:pt x="11523" y="15378"/>
                  <a:pt x="11558" y="15381"/>
                  <a:pt x="11595" y="15386"/>
                </a:cubicBezTo>
                <a:cubicBezTo>
                  <a:pt x="11835" y="15418"/>
                  <a:pt x="12067" y="15628"/>
                  <a:pt x="12615" y="16482"/>
                </a:cubicBezTo>
                <a:cubicBezTo>
                  <a:pt x="13482" y="17834"/>
                  <a:pt x="15454" y="17598"/>
                  <a:pt x="15538" y="17641"/>
                </a:cubicBezTo>
                <a:cubicBezTo>
                  <a:pt x="15622" y="17684"/>
                  <a:pt x="15573" y="17525"/>
                  <a:pt x="15405" y="17239"/>
                </a:cubicBezTo>
                <a:cubicBezTo>
                  <a:pt x="16262" y="17411"/>
                  <a:pt x="17573" y="17025"/>
                  <a:pt x="18077" y="16696"/>
                </a:cubicBezTo>
                <a:lnTo>
                  <a:pt x="16464" y="16552"/>
                </a:lnTo>
                <a:cubicBezTo>
                  <a:pt x="16464" y="16552"/>
                  <a:pt x="16717" y="16381"/>
                  <a:pt x="16784" y="16224"/>
                </a:cubicBezTo>
                <a:cubicBezTo>
                  <a:pt x="16448" y="16210"/>
                  <a:pt x="15442" y="15952"/>
                  <a:pt x="14717" y="15558"/>
                </a:cubicBezTo>
                <a:cubicBezTo>
                  <a:pt x="14349" y="15359"/>
                  <a:pt x="13657" y="14564"/>
                  <a:pt x="15405" y="14792"/>
                </a:cubicBezTo>
                <a:cubicBezTo>
                  <a:pt x="17153" y="15021"/>
                  <a:pt x="18820" y="14359"/>
                  <a:pt x="18820" y="14359"/>
                </a:cubicBezTo>
                <a:cubicBezTo>
                  <a:pt x="18820" y="14359"/>
                  <a:pt x="18559" y="14195"/>
                  <a:pt x="18283" y="14100"/>
                </a:cubicBezTo>
                <a:cubicBezTo>
                  <a:pt x="20975" y="13326"/>
                  <a:pt x="21600" y="10724"/>
                  <a:pt x="21600" y="10724"/>
                </a:cubicBezTo>
                <a:cubicBezTo>
                  <a:pt x="20688" y="10857"/>
                  <a:pt x="19158" y="11202"/>
                  <a:pt x="19158" y="11202"/>
                </a:cubicBezTo>
                <a:cubicBezTo>
                  <a:pt x="19158" y="11202"/>
                  <a:pt x="19211" y="11033"/>
                  <a:pt x="19226" y="10775"/>
                </a:cubicBezTo>
                <a:cubicBezTo>
                  <a:pt x="18795" y="10769"/>
                  <a:pt x="17258" y="11157"/>
                  <a:pt x="17258" y="11157"/>
                </a:cubicBezTo>
                <a:lnTo>
                  <a:pt x="17328" y="10710"/>
                </a:lnTo>
                <a:cubicBezTo>
                  <a:pt x="17328" y="10710"/>
                  <a:pt x="15673" y="10858"/>
                  <a:pt x="15269" y="11566"/>
                </a:cubicBezTo>
                <a:cubicBezTo>
                  <a:pt x="14866" y="12275"/>
                  <a:pt x="13832" y="13262"/>
                  <a:pt x="13202" y="12832"/>
                </a:cubicBezTo>
                <a:cubicBezTo>
                  <a:pt x="12572" y="12403"/>
                  <a:pt x="15548" y="10515"/>
                  <a:pt x="15548" y="9270"/>
                </a:cubicBezTo>
                <a:cubicBezTo>
                  <a:pt x="15397" y="9270"/>
                  <a:pt x="15088" y="9223"/>
                  <a:pt x="15088" y="9223"/>
                </a:cubicBezTo>
                <a:cubicBezTo>
                  <a:pt x="15088" y="9223"/>
                  <a:pt x="15756" y="7726"/>
                  <a:pt x="15756" y="6502"/>
                </a:cubicBezTo>
                <a:cubicBezTo>
                  <a:pt x="15025" y="6974"/>
                  <a:pt x="13858" y="7747"/>
                  <a:pt x="13858" y="7747"/>
                </a:cubicBezTo>
                <a:lnTo>
                  <a:pt x="13733" y="7382"/>
                </a:lnTo>
                <a:cubicBezTo>
                  <a:pt x="13733" y="7382"/>
                  <a:pt x="12798" y="8455"/>
                  <a:pt x="12420" y="8111"/>
                </a:cubicBezTo>
                <a:cubicBezTo>
                  <a:pt x="12042" y="7768"/>
                  <a:pt x="13817" y="6051"/>
                  <a:pt x="13035" y="3798"/>
                </a:cubicBezTo>
                <a:cubicBezTo>
                  <a:pt x="12584" y="4368"/>
                  <a:pt x="12002" y="4699"/>
                  <a:pt x="12002" y="4699"/>
                </a:cubicBezTo>
                <a:cubicBezTo>
                  <a:pt x="12002" y="4699"/>
                  <a:pt x="12379" y="3198"/>
                  <a:pt x="11220" y="1589"/>
                </a:cubicBezTo>
                <a:cubicBezTo>
                  <a:pt x="10656" y="1052"/>
                  <a:pt x="10253" y="0"/>
                  <a:pt x="10253" y="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0" name="Circle">
            <a:extLst>
              <a:ext uri="{FF2B5EF4-FFF2-40B4-BE49-F238E27FC236}">
                <a16:creationId xmlns:a16="http://schemas.microsoft.com/office/drawing/2014/main" id="{D5FFE061-AA00-4509-BD6A-4DDA5EA07386}"/>
              </a:ext>
            </a:extLst>
          </p:cNvPr>
          <p:cNvSpPr/>
          <p:nvPr/>
        </p:nvSpPr>
        <p:spPr>
          <a:xfrm>
            <a:off x="10175701" y="3600427"/>
            <a:ext cx="654398" cy="655170"/>
          </a:xfrm>
          <a:prstGeom prst="ellipse">
            <a:avLst/>
          </a:prstGeom>
          <a:solidFill>
            <a:schemeClr val="accent4">
              <a:hueOff val="-461056"/>
              <a:satOff val="4338"/>
              <a:lumOff val="-1022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2" name="Leaf">
            <a:extLst>
              <a:ext uri="{FF2B5EF4-FFF2-40B4-BE49-F238E27FC236}">
                <a16:creationId xmlns:a16="http://schemas.microsoft.com/office/drawing/2014/main" id="{B08E527F-7E8B-4EFF-A81A-D002E2E512C4}"/>
              </a:ext>
            </a:extLst>
          </p:cNvPr>
          <p:cNvSpPr/>
          <p:nvPr/>
        </p:nvSpPr>
        <p:spPr>
          <a:xfrm>
            <a:off x="7260057" y="4793565"/>
            <a:ext cx="744493" cy="8668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07" extrusionOk="0">
                <a:moveTo>
                  <a:pt x="10253" y="0"/>
                </a:moveTo>
                <a:cubicBezTo>
                  <a:pt x="10253" y="0"/>
                  <a:pt x="10166" y="1002"/>
                  <a:pt x="9581" y="1910"/>
                </a:cubicBezTo>
                <a:cubicBezTo>
                  <a:pt x="8875" y="3004"/>
                  <a:pt x="9056" y="4664"/>
                  <a:pt x="9056" y="4664"/>
                </a:cubicBezTo>
                <a:cubicBezTo>
                  <a:pt x="9056" y="4664"/>
                  <a:pt x="8708" y="4636"/>
                  <a:pt x="8359" y="4514"/>
                </a:cubicBezTo>
                <a:cubicBezTo>
                  <a:pt x="7930" y="4364"/>
                  <a:pt x="7529" y="4107"/>
                  <a:pt x="7529" y="4107"/>
                </a:cubicBezTo>
                <a:cubicBezTo>
                  <a:pt x="7529" y="4107"/>
                  <a:pt x="7573" y="5424"/>
                  <a:pt x="8219" y="6395"/>
                </a:cubicBezTo>
                <a:cubicBezTo>
                  <a:pt x="8820" y="7299"/>
                  <a:pt x="9798" y="8005"/>
                  <a:pt x="9294" y="8349"/>
                </a:cubicBezTo>
                <a:cubicBezTo>
                  <a:pt x="8790" y="8692"/>
                  <a:pt x="7681" y="7576"/>
                  <a:pt x="7681" y="7576"/>
                </a:cubicBezTo>
                <a:lnTo>
                  <a:pt x="7553" y="7890"/>
                </a:lnTo>
                <a:lnTo>
                  <a:pt x="6142" y="6845"/>
                </a:lnTo>
                <a:cubicBezTo>
                  <a:pt x="6142" y="6845"/>
                  <a:pt x="6026" y="8004"/>
                  <a:pt x="6455" y="8541"/>
                </a:cubicBezTo>
                <a:cubicBezTo>
                  <a:pt x="6259" y="8541"/>
                  <a:pt x="6151" y="8541"/>
                  <a:pt x="6093" y="8541"/>
                </a:cubicBezTo>
                <a:cubicBezTo>
                  <a:pt x="6093" y="8541"/>
                  <a:pt x="6152" y="9936"/>
                  <a:pt x="7488" y="10837"/>
                </a:cubicBezTo>
                <a:cubicBezTo>
                  <a:pt x="8283" y="11373"/>
                  <a:pt x="9672" y="12360"/>
                  <a:pt x="9268" y="12832"/>
                </a:cubicBezTo>
                <a:cubicBezTo>
                  <a:pt x="8865" y="13305"/>
                  <a:pt x="6774" y="11911"/>
                  <a:pt x="6093" y="11009"/>
                </a:cubicBezTo>
                <a:cubicBezTo>
                  <a:pt x="5779" y="11303"/>
                  <a:pt x="5871" y="11889"/>
                  <a:pt x="5871" y="11889"/>
                </a:cubicBezTo>
                <a:cubicBezTo>
                  <a:pt x="5871" y="11889"/>
                  <a:pt x="4605" y="11116"/>
                  <a:pt x="4226" y="10944"/>
                </a:cubicBezTo>
                <a:cubicBezTo>
                  <a:pt x="4100" y="11094"/>
                  <a:pt x="4226" y="11438"/>
                  <a:pt x="4226" y="11438"/>
                </a:cubicBezTo>
                <a:cubicBezTo>
                  <a:pt x="4226" y="11438"/>
                  <a:pt x="3143" y="10902"/>
                  <a:pt x="2185" y="10752"/>
                </a:cubicBezTo>
                <a:cubicBezTo>
                  <a:pt x="1227" y="10602"/>
                  <a:pt x="562" y="10642"/>
                  <a:pt x="0" y="10585"/>
                </a:cubicBezTo>
                <a:cubicBezTo>
                  <a:pt x="50" y="11357"/>
                  <a:pt x="1604" y="12876"/>
                  <a:pt x="4529" y="13928"/>
                </a:cubicBezTo>
                <a:cubicBezTo>
                  <a:pt x="3218" y="14142"/>
                  <a:pt x="2336" y="14035"/>
                  <a:pt x="2336" y="14035"/>
                </a:cubicBezTo>
                <a:cubicBezTo>
                  <a:pt x="2336" y="14035"/>
                  <a:pt x="3545" y="15536"/>
                  <a:pt x="6117" y="15257"/>
                </a:cubicBezTo>
                <a:cubicBezTo>
                  <a:pt x="6016" y="15558"/>
                  <a:pt x="5965" y="15709"/>
                  <a:pt x="5965" y="15709"/>
                </a:cubicBezTo>
                <a:cubicBezTo>
                  <a:pt x="5965" y="15709"/>
                  <a:pt x="8598" y="15184"/>
                  <a:pt x="8589" y="15558"/>
                </a:cubicBezTo>
                <a:cubicBezTo>
                  <a:pt x="8565" y="16460"/>
                  <a:pt x="4808" y="17104"/>
                  <a:pt x="4808" y="17104"/>
                </a:cubicBezTo>
                <a:cubicBezTo>
                  <a:pt x="6245" y="17619"/>
                  <a:pt x="7329" y="17453"/>
                  <a:pt x="7329" y="17453"/>
                </a:cubicBezTo>
                <a:lnTo>
                  <a:pt x="7203" y="17840"/>
                </a:lnTo>
                <a:cubicBezTo>
                  <a:pt x="7203" y="17840"/>
                  <a:pt x="9072" y="17726"/>
                  <a:pt x="10103" y="16589"/>
                </a:cubicBezTo>
                <a:cubicBezTo>
                  <a:pt x="10407" y="16254"/>
                  <a:pt x="10533" y="15685"/>
                  <a:pt x="10980" y="15465"/>
                </a:cubicBezTo>
                <a:cubicBezTo>
                  <a:pt x="11452" y="19909"/>
                  <a:pt x="10436" y="20839"/>
                  <a:pt x="10324" y="21041"/>
                </a:cubicBezTo>
                <a:cubicBezTo>
                  <a:pt x="10210" y="21244"/>
                  <a:pt x="10854" y="21600"/>
                  <a:pt x="10980" y="21278"/>
                </a:cubicBezTo>
                <a:cubicBezTo>
                  <a:pt x="11851" y="19414"/>
                  <a:pt x="11551" y="16261"/>
                  <a:pt x="11489" y="15376"/>
                </a:cubicBezTo>
                <a:cubicBezTo>
                  <a:pt x="11523" y="15378"/>
                  <a:pt x="11558" y="15381"/>
                  <a:pt x="11595" y="15386"/>
                </a:cubicBezTo>
                <a:cubicBezTo>
                  <a:pt x="11835" y="15418"/>
                  <a:pt x="12067" y="15628"/>
                  <a:pt x="12615" y="16482"/>
                </a:cubicBezTo>
                <a:cubicBezTo>
                  <a:pt x="13482" y="17834"/>
                  <a:pt x="15454" y="17598"/>
                  <a:pt x="15538" y="17641"/>
                </a:cubicBezTo>
                <a:cubicBezTo>
                  <a:pt x="15622" y="17684"/>
                  <a:pt x="15573" y="17525"/>
                  <a:pt x="15405" y="17239"/>
                </a:cubicBezTo>
                <a:cubicBezTo>
                  <a:pt x="16262" y="17411"/>
                  <a:pt x="17573" y="17025"/>
                  <a:pt x="18077" y="16696"/>
                </a:cubicBezTo>
                <a:lnTo>
                  <a:pt x="16464" y="16552"/>
                </a:lnTo>
                <a:cubicBezTo>
                  <a:pt x="16464" y="16552"/>
                  <a:pt x="16717" y="16381"/>
                  <a:pt x="16784" y="16224"/>
                </a:cubicBezTo>
                <a:cubicBezTo>
                  <a:pt x="16448" y="16210"/>
                  <a:pt x="15442" y="15952"/>
                  <a:pt x="14717" y="15558"/>
                </a:cubicBezTo>
                <a:cubicBezTo>
                  <a:pt x="14349" y="15359"/>
                  <a:pt x="13657" y="14564"/>
                  <a:pt x="15405" y="14792"/>
                </a:cubicBezTo>
                <a:cubicBezTo>
                  <a:pt x="17153" y="15021"/>
                  <a:pt x="18820" y="14359"/>
                  <a:pt x="18820" y="14359"/>
                </a:cubicBezTo>
                <a:cubicBezTo>
                  <a:pt x="18820" y="14359"/>
                  <a:pt x="18559" y="14195"/>
                  <a:pt x="18283" y="14100"/>
                </a:cubicBezTo>
                <a:cubicBezTo>
                  <a:pt x="20975" y="13326"/>
                  <a:pt x="21600" y="10724"/>
                  <a:pt x="21600" y="10724"/>
                </a:cubicBezTo>
                <a:cubicBezTo>
                  <a:pt x="20688" y="10857"/>
                  <a:pt x="19158" y="11202"/>
                  <a:pt x="19158" y="11202"/>
                </a:cubicBezTo>
                <a:cubicBezTo>
                  <a:pt x="19158" y="11202"/>
                  <a:pt x="19211" y="11033"/>
                  <a:pt x="19226" y="10775"/>
                </a:cubicBezTo>
                <a:cubicBezTo>
                  <a:pt x="18795" y="10769"/>
                  <a:pt x="17258" y="11157"/>
                  <a:pt x="17258" y="11157"/>
                </a:cubicBezTo>
                <a:lnTo>
                  <a:pt x="17328" y="10710"/>
                </a:lnTo>
                <a:cubicBezTo>
                  <a:pt x="17328" y="10710"/>
                  <a:pt x="15673" y="10858"/>
                  <a:pt x="15269" y="11566"/>
                </a:cubicBezTo>
                <a:cubicBezTo>
                  <a:pt x="14866" y="12275"/>
                  <a:pt x="13832" y="13262"/>
                  <a:pt x="13202" y="12832"/>
                </a:cubicBezTo>
                <a:cubicBezTo>
                  <a:pt x="12572" y="12403"/>
                  <a:pt x="15548" y="10515"/>
                  <a:pt x="15548" y="9270"/>
                </a:cubicBezTo>
                <a:cubicBezTo>
                  <a:pt x="15397" y="9270"/>
                  <a:pt x="15088" y="9223"/>
                  <a:pt x="15088" y="9223"/>
                </a:cubicBezTo>
                <a:cubicBezTo>
                  <a:pt x="15088" y="9223"/>
                  <a:pt x="15756" y="7726"/>
                  <a:pt x="15756" y="6502"/>
                </a:cubicBezTo>
                <a:cubicBezTo>
                  <a:pt x="15025" y="6974"/>
                  <a:pt x="13858" y="7747"/>
                  <a:pt x="13858" y="7747"/>
                </a:cubicBezTo>
                <a:lnTo>
                  <a:pt x="13733" y="7382"/>
                </a:lnTo>
                <a:cubicBezTo>
                  <a:pt x="13733" y="7382"/>
                  <a:pt x="12798" y="8455"/>
                  <a:pt x="12420" y="8111"/>
                </a:cubicBezTo>
                <a:cubicBezTo>
                  <a:pt x="12042" y="7768"/>
                  <a:pt x="13817" y="6051"/>
                  <a:pt x="13035" y="3798"/>
                </a:cubicBezTo>
                <a:cubicBezTo>
                  <a:pt x="12584" y="4368"/>
                  <a:pt x="12002" y="4699"/>
                  <a:pt x="12002" y="4699"/>
                </a:cubicBezTo>
                <a:cubicBezTo>
                  <a:pt x="12002" y="4699"/>
                  <a:pt x="12379" y="3198"/>
                  <a:pt x="11220" y="1589"/>
                </a:cubicBezTo>
                <a:cubicBezTo>
                  <a:pt x="10656" y="1052"/>
                  <a:pt x="10253" y="0"/>
                  <a:pt x="10253" y="0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4" name="RP">
            <a:extLst>
              <a:ext uri="{FF2B5EF4-FFF2-40B4-BE49-F238E27FC236}">
                <a16:creationId xmlns:a16="http://schemas.microsoft.com/office/drawing/2014/main" id="{F9B39D87-BB57-40B3-A6DC-5ABEDA8B3445}"/>
              </a:ext>
            </a:extLst>
          </p:cNvPr>
          <p:cNvSpPr txBox="1"/>
          <p:nvPr/>
        </p:nvSpPr>
        <p:spPr>
          <a:xfrm>
            <a:off x="7363470" y="5640891"/>
            <a:ext cx="537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/>
              <a:t>RP</a:t>
            </a:r>
          </a:p>
        </p:txBody>
      </p:sp>
      <p:sp>
        <p:nvSpPr>
          <p:cNvPr id="16" name="OP">
            <a:extLst>
              <a:ext uri="{FF2B5EF4-FFF2-40B4-BE49-F238E27FC236}">
                <a16:creationId xmlns:a16="http://schemas.microsoft.com/office/drawing/2014/main" id="{FE6D9268-3924-49EC-A349-729ACD2C4685}"/>
              </a:ext>
            </a:extLst>
          </p:cNvPr>
          <p:cNvSpPr txBox="1"/>
          <p:nvPr/>
        </p:nvSpPr>
        <p:spPr>
          <a:xfrm>
            <a:off x="10225531" y="5640891"/>
            <a:ext cx="55473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/>
              <a:t>OP</a:t>
            </a:r>
          </a:p>
        </p:txBody>
      </p:sp>
      <p:sp>
        <p:nvSpPr>
          <p:cNvPr id="18" name="Line">
            <a:extLst>
              <a:ext uri="{FF2B5EF4-FFF2-40B4-BE49-F238E27FC236}">
                <a16:creationId xmlns:a16="http://schemas.microsoft.com/office/drawing/2014/main" id="{F82DDC94-6216-4FDF-8043-ABAE7A6E24C1}"/>
              </a:ext>
            </a:extLst>
          </p:cNvPr>
          <p:cNvSpPr/>
          <p:nvPr/>
        </p:nvSpPr>
        <p:spPr>
          <a:xfrm>
            <a:off x="8120959" y="5273907"/>
            <a:ext cx="1893285" cy="1"/>
          </a:xfrm>
          <a:prstGeom prst="line">
            <a:avLst/>
          </a:prstGeom>
          <a:ln w="50800">
            <a:solidFill>
              <a:schemeClr val="accent4"/>
            </a:solidFill>
            <a:miter lim="400000"/>
            <a:headEnd type="triangle"/>
            <a:tailEnd type="triangle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20" name="Line">
            <a:extLst>
              <a:ext uri="{FF2B5EF4-FFF2-40B4-BE49-F238E27FC236}">
                <a16:creationId xmlns:a16="http://schemas.microsoft.com/office/drawing/2014/main" id="{195A9D8D-D9B2-4456-AD52-F7C98E689D0C}"/>
              </a:ext>
            </a:extLst>
          </p:cNvPr>
          <p:cNvSpPr/>
          <p:nvPr/>
        </p:nvSpPr>
        <p:spPr>
          <a:xfrm flipV="1">
            <a:off x="8120959" y="4119305"/>
            <a:ext cx="1898990" cy="85554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22" name="B0">
            <a:extLst>
              <a:ext uri="{FF2B5EF4-FFF2-40B4-BE49-F238E27FC236}">
                <a16:creationId xmlns:a16="http://schemas.microsoft.com/office/drawing/2014/main" id="{B64FA9E4-05CF-4A34-A564-48F69D2E08AF}"/>
              </a:ext>
            </a:extLst>
          </p:cNvPr>
          <p:cNvSpPr txBox="1"/>
          <p:nvPr/>
        </p:nvSpPr>
        <p:spPr>
          <a:xfrm>
            <a:off x="8974070" y="4455215"/>
            <a:ext cx="498349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/>
              <a:t>B0</a:t>
            </a:r>
          </a:p>
        </p:txBody>
      </p:sp>
      <p:sp>
        <p:nvSpPr>
          <p:cNvPr id="24" name="Line">
            <a:extLst>
              <a:ext uri="{FF2B5EF4-FFF2-40B4-BE49-F238E27FC236}">
                <a16:creationId xmlns:a16="http://schemas.microsoft.com/office/drawing/2014/main" id="{4C15B69C-77F8-4728-A100-BEE9C9E86F94}"/>
              </a:ext>
            </a:extLst>
          </p:cNvPr>
          <p:cNvSpPr/>
          <p:nvPr/>
        </p:nvSpPr>
        <p:spPr>
          <a:xfrm flipV="1">
            <a:off x="8120959" y="3936285"/>
            <a:ext cx="1842817" cy="876460"/>
          </a:xfrm>
          <a:prstGeom prst="line">
            <a:avLst/>
          </a:prstGeom>
          <a:ln w="38100">
            <a:solidFill>
              <a:srgbClr val="000000"/>
            </a:solidFill>
            <a:prstDash val="sysDot"/>
            <a:miter lim="400000"/>
            <a:tailEnd type="oval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26" name="C0">
            <a:extLst>
              <a:ext uri="{FF2B5EF4-FFF2-40B4-BE49-F238E27FC236}">
                <a16:creationId xmlns:a16="http://schemas.microsoft.com/office/drawing/2014/main" id="{BDB94CB5-9C06-4058-BEBE-D079DDCEA752}"/>
              </a:ext>
            </a:extLst>
          </p:cNvPr>
          <p:cNvSpPr txBox="1"/>
          <p:nvPr/>
        </p:nvSpPr>
        <p:spPr>
          <a:xfrm>
            <a:off x="8968431" y="3799083"/>
            <a:ext cx="509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/>
              <a:t>C0</a:t>
            </a:r>
          </a:p>
        </p:txBody>
      </p:sp>
      <p:sp>
        <p:nvSpPr>
          <p:cNvPr id="28" name="Line">
            <a:extLst>
              <a:ext uri="{FF2B5EF4-FFF2-40B4-BE49-F238E27FC236}">
                <a16:creationId xmlns:a16="http://schemas.microsoft.com/office/drawing/2014/main" id="{5BFF89A9-62FB-4258-8E00-C0C513D71D0F}"/>
              </a:ext>
            </a:extLst>
          </p:cNvPr>
          <p:cNvSpPr/>
          <p:nvPr/>
        </p:nvSpPr>
        <p:spPr>
          <a:xfrm flipV="1">
            <a:off x="8021914" y="2641896"/>
            <a:ext cx="2091375" cy="196459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30" name="Line">
            <a:extLst>
              <a:ext uri="{FF2B5EF4-FFF2-40B4-BE49-F238E27FC236}">
                <a16:creationId xmlns:a16="http://schemas.microsoft.com/office/drawing/2014/main" id="{A1B483A8-9825-45BE-A724-F3D0409C185B}"/>
              </a:ext>
            </a:extLst>
          </p:cNvPr>
          <p:cNvSpPr/>
          <p:nvPr/>
        </p:nvSpPr>
        <p:spPr>
          <a:xfrm flipV="1">
            <a:off x="7887902" y="2459334"/>
            <a:ext cx="2118590" cy="2118590"/>
          </a:xfrm>
          <a:prstGeom prst="line">
            <a:avLst/>
          </a:prstGeom>
          <a:ln w="38100">
            <a:solidFill>
              <a:srgbClr val="000000"/>
            </a:solidFill>
            <a:prstDash val="sysDot"/>
            <a:miter lim="400000"/>
            <a:tailEnd type="oval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32" name="B1">
            <a:extLst>
              <a:ext uri="{FF2B5EF4-FFF2-40B4-BE49-F238E27FC236}">
                <a16:creationId xmlns:a16="http://schemas.microsoft.com/office/drawing/2014/main" id="{E0FA7551-5CEA-4630-8B57-BA0DD4AE07B7}"/>
              </a:ext>
            </a:extLst>
          </p:cNvPr>
          <p:cNvSpPr txBox="1"/>
          <p:nvPr/>
        </p:nvSpPr>
        <p:spPr>
          <a:xfrm>
            <a:off x="9481476" y="3028842"/>
            <a:ext cx="49834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/>
              <a:t>B1</a:t>
            </a:r>
          </a:p>
        </p:txBody>
      </p:sp>
      <p:sp>
        <p:nvSpPr>
          <p:cNvPr id="34" name="C1">
            <a:extLst>
              <a:ext uri="{FF2B5EF4-FFF2-40B4-BE49-F238E27FC236}">
                <a16:creationId xmlns:a16="http://schemas.microsoft.com/office/drawing/2014/main" id="{E318D604-F0C0-4363-AC1B-6C3FE8F1366C}"/>
              </a:ext>
            </a:extLst>
          </p:cNvPr>
          <p:cNvSpPr txBox="1"/>
          <p:nvPr/>
        </p:nvSpPr>
        <p:spPr>
          <a:xfrm>
            <a:off x="9084514" y="2562409"/>
            <a:ext cx="50962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/>
              <a:t>C1</a:t>
            </a:r>
          </a:p>
        </p:txBody>
      </p:sp>
    </p:spTree>
    <p:extLst>
      <p:ext uri="{BB962C8B-B14F-4D97-AF65-F5344CB8AC3E}">
        <p14:creationId xmlns:p14="http://schemas.microsoft.com/office/powerpoint/2010/main" val="2968839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F14FC-B871-6878-9BD9-2BBAB4ED9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D5232-AC06-9A2C-CE11-5C1C0F249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0" y="2630659"/>
            <a:ext cx="8737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Journey to OpenID Federation 1.0</a:t>
            </a:r>
            <a:br>
              <a:rPr lang="en-US" dirty="0"/>
            </a:br>
            <a:r>
              <a:rPr lang="en-US" dirty="0"/>
              <a:t>and the Road Ahead</a:t>
            </a:r>
          </a:p>
        </p:txBody>
      </p:sp>
    </p:spTree>
    <p:extLst>
      <p:ext uri="{BB962C8B-B14F-4D97-AF65-F5344CB8AC3E}">
        <p14:creationId xmlns:p14="http://schemas.microsoft.com/office/powerpoint/2010/main" val="2651040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F3236-39CB-AAE0-01D1-13304A95E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B40E5-3769-C605-4DC8-2781B76C3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Journey to OpenID Federation 1.0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CBE67-7080-7FED-D797-1BC6102E6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036343"/>
          </a:xfrm>
        </p:spPr>
        <p:txBody>
          <a:bodyPr>
            <a:normAutofit/>
          </a:bodyPr>
          <a:lstStyle/>
          <a:p>
            <a:r>
              <a:rPr lang="en-US" dirty="0"/>
              <a:t>In the beginning, there was SAML</a:t>
            </a:r>
          </a:p>
          <a:p>
            <a:pPr lvl="1"/>
            <a:r>
              <a:rPr lang="en-US" dirty="0"/>
              <a:t>SAML 2.0 became a standard in March 2005</a:t>
            </a:r>
          </a:p>
          <a:p>
            <a:pPr lvl="1"/>
            <a:r>
              <a:rPr lang="en-US" dirty="0"/>
              <a:t>Leaders in R&amp;E built multi-lateral federations using SAML</a:t>
            </a:r>
          </a:p>
          <a:p>
            <a:r>
              <a:rPr lang="en-US" dirty="0"/>
              <a:t>Then along came OpenID Connect</a:t>
            </a:r>
          </a:p>
          <a:p>
            <a:pPr lvl="1"/>
            <a:r>
              <a:rPr lang="en-US" dirty="0"/>
              <a:t>OpenID Connect became a standard in February 2014</a:t>
            </a:r>
          </a:p>
          <a:p>
            <a:r>
              <a:rPr lang="en-US" dirty="0"/>
              <a:t>At TNC 2016 in June, Lucy Lynch challenged Roland Hedberg:</a:t>
            </a:r>
          </a:p>
          <a:p>
            <a:pPr lvl="1"/>
            <a:r>
              <a:rPr lang="en-US" dirty="0"/>
              <a:t>“If there is someone who should be able to bring the eduGAIN identity federation into the new world of OpenID Connect, it is you.”</a:t>
            </a:r>
          </a:p>
          <a:p>
            <a:r>
              <a:rPr lang="en-US" dirty="0"/>
              <a:t>Roland wrote first draft within months in late 2016</a:t>
            </a:r>
          </a:p>
        </p:txBody>
      </p:sp>
    </p:spTree>
    <p:extLst>
      <p:ext uri="{BB962C8B-B14F-4D97-AF65-F5344CB8AC3E}">
        <p14:creationId xmlns:p14="http://schemas.microsoft.com/office/powerpoint/2010/main" val="1329541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5731D-591C-740C-1481-EE8487780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Roland Hedberg at the 2025 Interop Event at SUNET in Stockholm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9602FC3-FBB9-9A29-8843-4DC03BD99C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5537" y="1600200"/>
            <a:ext cx="4480926" cy="4706938"/>
          </a:xfrm>
        </p:spPr>
      </p:pic>
    </p:spTree>
    <p:extLst>
      <p:ext uri="{BB962C8B-B14F-4D97-AF65-F5344CB8AC3E}">
        <p14:creationId xmlns:p14="http://schemas.microsoft.com/office/powerpoint/2010/main" val="3903743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80A76-3C1B-4784-A49E-83A1ECB00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to the Early Editorial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E1BCB-863A-428F-8955-83F93DB0A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Mike Jones, John Bradley joined Roland Hedberg as editors in 2017</a:t>
            </a:r>
          </a:p>
          <a:p>
            <a:r>
              <a:rPr lang="en-US" dirty="0"/>
              <a:t>Heather Flanagan (then RFC Editor) detailed review 2017</a:t>
            </a:r>
          </a:p>
          <a:p>
            <a:r>
              <a:rPr lang="en-US" dirty="0">
                <a:hlinkClick r:id="rId2"/>
              </a:rPr>
              <a:t>First Implementer’s Draft</a:t>
            </a:r>
            <a:r>
              <a:rPr lang="en-US" dirty="0"/>
              <a:t> (draft 04) approved in January 2018</a:t>
            </a:r>
          </a:p>
          <a:p>
            <a:r>
              <a:rPr lang="en-US" dirty="0"/>
              <a:t>Andreas Åkre Solberg of Uninett joined as editor in October 2018</a:t>
            </a:r>
          </a:p>
          <a:p>
            <a:pPr lvl="1"/>
            <a:r>
              <a:rPr lang="en-US" dirty="0"/>
              <a:t>Adding Implicit Registration (later renamed Automatic Registration)</a:t>
            </a:r>
          </a:p>
          <a:p>
            <a:pPr lvl="1"/>
            <a:r>
              <a:rPr lang="en-US" dirty="0"/>
              <a:t>Enables federated parties to interact without pre-registration</a:t>
            </a:r>
          </a:p>
          <a:p>
            <a:r>
              <a:rPr lang="en-US" dirty="0">
                <a:hlinkClick r:id="rId3"/>
              </a:rPr>
              <a:t>Second Implementer’s Draft</a:t>
            </a:r>
            <a:r>
              <a:rPr lang="en-US" dirty="0"/>
              <a:t> (draft 10) approved in November 2019</a:t>
            </a:r>
          </a:p>
        </p:txBody>
      </p:sp>
    </p:spTree>
    <p:extLst>
      <p:ext uri="{BB962C8B-B14F-4D97-AF65-F5344CB8AC3E}">
        <p14:creationId xmlns:p14="http://schemas.microsoft.com/office/powerpoint/2010/main" val="3491238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46B3B-04C9-F960-78B5-EBED57BB8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aseline="0" dirty="0"/>
              <a:t>Federation Events Shaping</a:t>
            </a:r>
            <a:r>
              <a:rPr lang="en-US" dirty="0"/>
              <a:t> the Spec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817E4-A64E-B155-4E2B-0119F24E1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Spec informed by discussions at many federation events</a:t>
            </a:r>
          </a:p>
          <a:p>
            <a:pPr lvl="1"/>
            <a:r>
              <a:rPr lang="en-US" dirty="0"/>
              <a:t>NORDUnet 2017, Copenhagen</a:t>
            </a:r>
          </a:p>
          <a:p>
            <a:pPr lvl="1"/>
            <a:r>
              <a:rPr lang="en-US" dirty="0"/>
              <a:t>SURFnet 2018, Utrecht</a:t>
            </a:r>
          </a:p>
          <a:p>
            <a:pPr lvl="1"/>
            <a:r>
              <a:rPr lang="en-US" dirty="0"/>
              <a:t>Internet2 Technology Exchange/REFEDS 2019, New Orleans</a:t>
            </a:r>
          </a:p>
          <a:p>
            <a:pPr lvl="1"/>
            <a:r>
              <a:rPr lang="en-US" dirty="0"/>
              <a:t>OpenID Japan Workshop 2020, Tokyo</a:t>
            </a:r>
          </a:p>
          <a:p>
            <a:pPr lvl="1"/>
            <a:r>
              <a:rPr lang="en-US" dirty="0"/>
              <a:t>GÉANT TNC/REFEDS 2022, Trieste</a:t>
            </a:r>
          </a:p>
          <a:p>
            <a:pPr lvl="1"/>
            <a:r>
              <a:rPr lang="en-US" dirty="0"/>
              <a:t>Internet2 Technology Exchange/REFEDS 2022, Denver</a:t>
            </a:r>
          </a:p>
          <a:p>
            <a:pPr lvl="1"/>
            <a:r>
              <a:rPr lang="en-US" dirty="0"/>
              <a:t>TIIME 2024, Copenhagen</a:t>
            </a:r>
          </a:p>
          <a:p>
            <a:pPr lvl="1"/>
            <a:r>
              <a:rPr lang="en-US" dirty="0"/>
              <a:t>Internet2 Technology Exchange/REFEDS 2025, Denver</a:t>
            </a:r>
          </a:p>
          <a:p>
            <a:pPr lvl="1"/>
            <a:r>
              <a:rPr lang="en-US" dirty="0"/>
              <a:t>TIIME 2026, Amsterdam</a:t>
            </a:r>
          </a:p>
        </p:txBody>
      </p:sp>
    </p:spTree>
    <p:extLst>
      <p:ext uri="{BB962C8B-B14F-4D97-AF65-F5344CB8AC3E}">
        <p14:creationId xmlns:p14="http://schemas.microsoft.com/office/powerpoint/2010/main" val="3291689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CC68D-A0DA-4E94-8A7D-BB933190A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Interop Events Along the Journey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89E33-2F79-4FEE-BD00-67F9D19BE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98316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Repeatedly interoperating among implementations refined spec</a:t>
            </a:r>
          </a:p>
          <a:p>
            <a:pPr lvl="1"/>
            <a:r>
              <a:rPr lang="en-US" dirty="0"/>
              <a:t>Much like five interops were held for OpenID Connect</a:t>
            </a:r>
          </a:p>
          <a:p>
            <a:pPr lvl="1"/>
            <a:r>
              <a:rPr lang="en-US" dirty="0"/>
              <a:t>Interop results were used to improve the specification</a:t>
            </a:r>
          </a:p>
          <a:p>
            <a:r>
              <a:rPr lang="en-US" dirty="0"/>
              <a:t>Hackathon &amp; interop with multiple implementations at Internet2/REFEDS 2019</a:t>
            </a:r>
          </a:p>
          <a:p>
            <a:r>
              <a:rPr lang="en-US" dirty="0"/>
              <a:t>OpenID Foundation held three (virtual) interop events in 2020</a:t>
            </a:r>
          </a:p>
          <a:p>
            <a:r>
              <a:rPr lang="en-US" dirty="0">
                <a:hlinkClick r:id="rId2"/>
              </a:rPr>
              <a:t>Third Implementer’s draft</a:t>
            </a:r>
            <a:r>
              <a:rPr lang="en-US" dirty="0"/>
              <a:t> (draft 17) approved September 2021</a:t>
            </a:r>
          </a:p>
          <a:p>
            <a:r>
              <a:rPr lang="en-US" dirty="0"/>
              <a:t>Interop event in Stockholm at SUNET in April 2025</a:t>
            </a:r>
          </a:p>
          <a:p>
            <a:pPr lvl="1"/>
            <a:r>
              <a:rPr lang="en-US" dirty="0"/>
              <a:t>30 participants, 14 implementations, 15 countries including AU, NZ!</a:t>
            </a:r>
          </a:p>
          <a:p>
            <a:pPr lvl="1"/>
            <a:r>
              <a:rPr lang="en-US" dirty="0"/>
              <a:t>Read about it at </a:t>
            </a:r>
            <a:r>
              <a:rPr lang="en-US" dirty="0">
                <a:hlinkClick r:id="rId3"/>
              </a:rPr>
              <a:t>https://self-issued.info/?p=2697</a:t>
            </a:r>
            <a:endParaRPr lang="en-US" dirty="0"/>
          </a:p>
          <a:p>
            <a:r>
              <a:rPr lang="en-US" dirty="0"/>
              <a:t>Interop event in Amsterdam at TIIME in February 2026</a:t>
            </a:r>
          </a:p>
          <a:p>
            <a:pPr lvl="1"/>
            <a:r>
              <a:rPr lang="en-US" dirty="0"/>
              <a:t>12 people, 9 implementations, 9 countries</a:t>
            </a:r>
          </a:p>
          <a:p>
            <a:pPr lvl="2"/>
            <a:r>
              <a:rPr lang="en-US" dirty="0"/>
              <a:t>Croatia, Finland, Greece, Italy, Netherlands, Poland, Serbia, Sweden, US</a:t>
            </a:r>
          </a:p>
          <a:p>
            <a:pPr lvl="1"/>
            <a:r>
              <a:rPr lang="en-US" dirty="0"/>
              <a:t>Read about it at </a:t>
            </a:r>
            <a:r>
              <a:rPr lang="en-US" dirty="0">
                <a:hlinkClick r:id="rId4"/>
              </a:rPr>
              <a:t>https://self-issued.info/?p=2807</a:t>
            </a:r>
            <a:endParaRPr lang="en-US" dirty="0"/>
          </a:p>
          <a:p>
            <a:pPr lvl="1"/>
            <a:r>
              <a:rPr lang="en-US" i="1" dirty="0"/>
              <a:t>This one organized by the community – not the OpenID Foundation!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907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63207-5F93-E064-D3E3-789B6B588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FA028-72D4-F251-E47C-F07BA7FAB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OpenID Federation Browser View of KIT Federation during 2025 SUNET Interop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49B9034-E70C-0884-9681-CC58039A39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7389" y="1600200"/>
            <a:ext cx="5937222" cy="4706938"/>
          </a:xfrm>
        </p:spPr>
      </p:pic>
    </p:spTree>
    <p:extLst>
      <p:ext uri="{BB962C8B-B14F-4D97-AF65-F5344CB8AC3E}">
        <p14:creationId xmlns:p14="http://schemas.microsoft.com/office/powerpoint/2010/main" val="4289079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B6D84-506B-5063-60BE-2469FF5A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D4D4C-EEF5-338B-6526-6FB3FA2E6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Significant Developments Mid-Journey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4217E-6D39-9AC8-3954-22B1B15D1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98316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Many open source implementations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2"/>
              </a:rPr>
              <a:t>https://openid.net/developers/openid-federation-implementations/</a:t>
            </a:r>
            <a:endParaRPr lang="en-US" dirty="0"/>
          </a:p>
          <a:p>
            <a:r>
              <a:rPr lang="en-US" dirty="0"/>
              <a:t>Trust Marks added, April 2020</a:t>
            </a:r>
          </a:p>
          <a:p>
            <a:r>
              <a:rPr lang="en-US" dirty="0"/>
              <a:t>Connect2ID Server product implementation, August 2020</a:t>
            </a:r>
          </a:p>
          <a:p>
            <a:r>
              <a:rPr lang="en-US" dirty="0"/>
              <a:t>Italy decided to use </a:t>
            </a:r>
            <a:r>
              <a:rPr lang="en-US" dirty="0">
                <a:hlinkClick r:id="rId3"/>
              </a:rPr>
              <a:t>Third Implementer’s Draft</a:t>
            </a:r>
            <a:r>
              <a:rPr lang="en-US" dirty="0"/>
              <a:t> (draft 17) for national federations (SPID/CIE), 2022</a:t>
            </a:r>
          </a:p>
          <a:p>
            <a:r>
              <a:rPr lang="en-US" dirty="0"/>
              <a:t>Giuseppe De Marco added as an editor, June 2022</a:t>
            </a:r>
          </a:p>
          <a:p>
            <a:r>
              <a:rPr lang="en-US" dirty="0"/>
              <a:t>Vladimir Dzhuvinov added as an editor, October 2022</a:t>
            </a:r>
          </a:p>
          <a:p>
            <a:pPr lvl="1"/>
            <a:r>
              <a:rPr lang="en-US" dirty="0"/>
              <a:t>Tightened metadata policy processing</a:t>
            </a:r>
          </a:p>
          <a:p>
            <a:r>
              <a:rPr lang="en-US" dirty="0"/>
              <a:t>Historical Keys Endpoint added, October 2022</a:t>
            </a:r>
          </a:p>
          <a:p>
            <a:r>
              <a:rPr lang="en-US" dirty="0"/>
              <a:t>Authlete Server product implementation, January 2023</a:t>
            </a:r>
          </a:p>
          <a:p>
            <a:r>
              <a:rPr lang="en-US" dirty="0"/>
              <a:t>“OpenID Connect Federation” became “OpenID Federation”, October 2023</a:t>
            </a:r>
          </a:p>
          <a:p>
            <a:pPr lvl="1"/>
            <a:r>
              <a:rPr lang="en-US" dirty="0"/>
              <a:t>Recognizing that core functionality is protocol-independent</a:t>
            </a:r>
          </a:p>
        </p:txBody>
      </p:sp>
    </p:spTree>
    <p:extLst>
      <p:ext uri="{BB962C8B-B14F-4D97-AF65-F5344CB8AC3E}">
        <p14:creationId xmlns:p14="http://schemas.microsoft.com/office/powerpoint/2010/main" val="1618018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27251-394F-0D06-62D2-288164CEA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Gaining Momentum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DC743-5ADC-BDEA-CB09-148DE1D81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9081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Italy decides to use OpenID Federation for EUDI Wallet</a:t>
            </a:r>
          </a:p>
          <a:p>
            <a:pPr lvl="1"/>
            <a:r>
              <a:rPr lang="en-US" dirty="0"/>
              <a:t>Giuseppe creates OpenID Federation Wallet Architectures spec</a:t>
            </a:r>
          </a:p>
          <a:p>
            <a:r>
              <a:rPr lang="en-US" dirty="0"/>
              <a:t>Sweden decides to use OpenID Federation for multiple national federations, including healthcare</a:t>
            </a:r>
          </a:p>
          <a:p>
            <a:r>
              <a:rPr lang="en-US" dirty="0"/>
              <a:t>Australia decides to use OpenID Federation for Open Banking / Open Finance</a:t>
            </a:r>
          </a:p>
          <a:p>
            <a:pPr lvl="1"/>
            <a:r>
              <a:rPr lang="en-US" dirty="0"/>
              <a:t>OpenID Federation Extended Subordinate Listing extension created</a:t>
            </a:r>
          </a:p>
          <a:p>
            <a:r>
              <a:rPr lang="en-US" dirty="0"/>
              <a:t>Netherlands and Finland collaborate on a Federation profile</a:t>
            </a:r>
          </a:p>
          <a:p>
            <a:r>
              <a:rPr lang="en-US" dirty="0"/>
              <a:t>Shibboleth OpenID Federation implementation</a:t>
            </a:r>
          </a:p>
          <a:p>
            <a:r>
              <a:rPr lang="en-US" dirty="0"/>
              <a:t>eduGAIN OpenID Federation pilot</a:t>
            </a:r>
          </a:p>
        </p:txBody>
      </p:sp>
    </p:spTree>
    <p:extLst>
      <p:ext uri="{BB962C8B-B14F-4D97-AF65-F5344CB8AC3E}">
        <p14:creationId xmlns:p14="http://schemas.microsoft.com/office/powerpoint/2010/main" val="310339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Structure of Today’s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036343"/>
          </a:xfrm>
        </p:spPr>
        <p:txBody>
          <a:bodyPr>
            <a:normAutofit/>
          </a:bodyPr>
          <a:lstStyle/>
          <a:p>
            <a:r>
              <a:rPr lang="en-US" dirty="0"/>
              <a:t>Quick Overview of OpenID Federation Background and Goals</a:t>
            </a:r>
          </a:p>
          <a:p>
            <a:pPr lvl="1"/>
            <a:r>
              <a:rPr lang="en-US" dirty="0"/>
              <a:t>Touching on Spec Features Achieving Those Goals</a:t>
            </a:r>
          </a:p>
          <a:p>
            <a:r>
              <a:rPr lang="en-US" dirty="0"/>
              <a:t>The Journey to OpenID Federation 1.0</a:t>
            </a:r>
          </a:p>
          <a:p>
            <a:r>
              <a:rPr lang="en-US" dirty="0"/>
              <a:t>What’s Next for OpenID Federation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4151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E8FE7-F5D0-D130-3C3B-030C05879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D54F2-72D9-C779-9912-3076729E5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Pushing for Completion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F0E4F-D7C0-E2DD-F775-238128A3E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hlinkClick r:id="rId2"/>
              </a:rPr>
              <a:t>Fourth Implementer’s Draft</a:t>
            </a:r>
            <a:r>
              <a:rPr lang="en-US" dirty="0"/>
              <a:t> (draft 36) published, May 2024</a:t>
            </a:r>
          </a:p>
          <a:p>
            <a:pPr lvl="1"/>
            <a:r>
              <a:rPr lang="en-US" dirty="0"/>
              <a:t>Many cleanups made in preparation for this draft</a:t>
            </a:r>
          </a:p>
          <a:p>
            <a:pPr lvl="1"/>
            <a:r>
              <a:rPr lang="en-US" dirty="0"/>
              <a:t>Made what we believed would be the last sets of breaking changes</a:t>
            </a:r>
          </a:p>
          <a:p>
            <a:pPr lvl="2"/>
            <a:r>
              <a:rPr lang="en-US" dirty="0"/>
              <a:t>Including changing some parameter names for consistency</a:t>
            </a:r>
          </a:p>
          <a:p>
            <a:pPr lvl="1"/>
            <a:r>
              <a:rPr lang="en-US" dirty="0"/>
              <a:t>Read about the changes made at </a:t>
            </a:r>
            <a:r>
              <a:rPr lang="en-US" dirty="0">
                <a:hlinkClick r:id="rId3"/>
              </a:rPr>
              <a:t>https://self-issued.info/?p=2560</a:t>
            </a:r>
            <a:endParaRPr lang="en-US" dirty="0"/>
          </a:p>
          <a:p>
            <a:r>
              <a:rPr lang="en-US" dirty="0"/>
              <a:t>Draft underwent formal security analysis by University of Stuttgart</a:t>
            </a:r>
          </a:p>
          <a:p>
            <a:pPr lvl="1"/>
            <a:r>
              <a:rPr lang="en-US" dirty="0"/>
              <a:t>Something the OpenID Foundation believes is important</a:t>
            </a:r>
          </a:p>
          <a:p>
            <a:pPr lvl="1"/>
            <a:r>
              <a:rPr lang="en-US" dirty="0"/>
              <a:t>For instance, FAPI1, FAPI2 also analyzed</a:t>
            </a:r>
          </a:p>
          <a:p>
            <a:pPr lvl="1"/>
            <a:r>
              <a:rPr lang="en-US" dirty="0"/>
              <a:t>OpenID4VP specs will also be analyzed</a:t>
            </a:r>
          </a:p>
        </p:txBody>
      </p:sp>
    </p:spTree>
    <p:extLst>
      <p:ext uri="{BB962C8B-B14F-4D97-AF65-F5344CB8AC3E}">
        <p14:creationId xmlns:p14="http://schemas.microsoft.com/office/powerpoint/2010/main" val="4151870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E83A5-BE78-8664-33A8-82B52122B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Findings from 2024 Security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C9E6C-DE9F-5B16-D772-FB5F400F0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Actionable vulnerability in audience values of Client Registration JWTs detected</a:t>
            </a:r>
          </a:p>
          <a:p>
            <a:pPr lvl="1"/>
            <a:r>
              <a:rPr lang="en-US" dirty="0">
                <a:hlinkClick r:id="rId2"/>
              </a:rPr>
              <a:t>https://openid.net/notice-of-a-security-vulnerability/</a:t>
            </a:r>
            <a:endParaRPr lang="en-US" dirty="0"/>
          </a:p>
          <a:p>
            <a:r>
              <a:rPr lang="en-US" dirty="0"/>
              <a:t>Applies to:</a:t>
            </a:r>
          </a:p>
          <a:p>
            <a:pPr lvl="1"/>
            <a:r>
              <a:rPr lang="en-US" dirty="0"/>
              <a:t>OpenID Federation</a:t>
            </a:r>
          </a:p>
          <a:p>
            <a:pPr lvl="1"/>
            <a:r>
              <a:rPr lang="en-US" dirty="0"/>
              <a:t>OpenID Connect private_key_jwt registration</a:t>
            </a:r>
          </a:p>
          <a:p>
            <a:pPr lvl="1"/>
            <a:r>
              <a:rPr lang="en-US" dirty="0"/>
              <a:t>RFC 7523 (JWT Client Authentication)</a:t>
            </a:r>
          </a:p>
          <a:p>
            <a:pPr lvl="1"/>
            <a:r>
              <a:rPr lang="en-US" dirty="0"/>
              <a:t>RFC 9126 (Pushed Authorization Requests)</a:t>
            </a:r>
          </a:p>
          <a:p>
            <a:pPr lvl="1"/>
            <a:r>
              <a:rPr lang="en-US" dirty="0"/>
              <a:t>Client-Initiated Backchannel Authentication (CIBA)</a:t>
            </a:r>
          </a:p>
          <a:p>
            <a:r>
              <a:rPr lang="en-US" dirty="0"/>
              <a:t>All have been or are being updated to address the vulnerability</a:t>
            </a:r>
          </a:p>
        </p:txBody>
      </p:sp>
    </p:spTree>
    <p:extLst>
      <p:ext uri="{BB962C8B-B14F-4D97-AF65-F5344CB8AC3E}">
        <p14:creationId xmlns:p14="http://schemas.microsoft.com/office/powerpoint/2010/main" val="8435364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1F03B-BE50-601B-7B66-38E8E5716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Federation</a:t>
            </a:r>
            <a:r>
              <a:rPr lang="en-US" baseline="0" dirty="0"/>
              <a:t> Integrity &amp; Metadata Integrity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5350E-0225-CAC4-D508-0AD2380C7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2024 Security Analysis also identified that two important federation properties may not hold</a:t>
            </a:r>
          </a:p>
          <a:p>
            <a:pPr lvl="1"/>
            <a:r>
              <a:rPr lang="en-US" dirty="0"/>
              <a:t>Federation Integrity and Metadata Integrity</a:t>
            </a:r>
          </a:p>
          <a:p>
            <a:pPr lvl="1"/>
            <a:r>
              <a:rPr lang="en-US" dirty="0"/>
              <a:t>Whether two parties interacting in a Federation are using the same Trust Chain and Metadata values</a:t>
            </a:r>
          </a:p>
          <a:p>
            <a:r>
              <a:rPr lang="en-US" dirty="0"/>
              <a:t>Read about them at </a:t>
            </a:r>
            <a:r>
              <a:rPr lang="en-US" dirty="0">
                <a:hlinkClick r:id="rId2"/>
              </a:rPr>
              <a:t>https://connect2id.com/blog/how-to-link-an-app-protocol-to-an-openid-federation-trust-layer</a:t>
            </a:r>
            <a:endParaRPr lang="en-US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trust_chain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peer_trust_chain</a:t>
            </a:r>
            <a:r>
              <a:rPr lang="en-US" dirty="0"/>
              <a:t> header parameters were added to be able to ensure these properties</a:t>
            </a:r>
          </a:p>
        </p:txBody>
      </p:sp>
    </p:spTree>
    <p:extLst>
      <p:ext uri="{BB962C8B-B14F-4D97-AF65-F5344CB8AC3E}">
        <p14:creationId xmlns:p14="http://schemas.microsoft.com/office/powerpoint/2010/main" val="14489508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7702D-69AD-2E94-95DC-025CE5BEF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Long Journey from Almost Final </a:t>
            </a:r>
            <a:r>
              <a:rPr lang="en-US" baseline="0" dirty="0"/>
              <a:t>to Final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2F8E7-C6BC-F34F-5798-AC6244F1F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thought we were essentially done in mid-2024 with ID4</a:t>
            </a:r>
          </a:p>
          <a:p>
            <a:r>
              <a:rPr lang="en-US" dirty="0"/>
              <a:t>The security analysis told us differently</a:t>
            </a:r>
          </a:p>
          <a:p>
            <a:r>
              <a:rPr lang="en-US" dirty="0"/>
              <a:t>Feedback from emerging deployments told us differently</a:t>
            </a:r>
          </a:p>
          <a:p>
            <a:r>
              <a:rPr lang="en-US" dirty="0"/>
              <a:t>Stockholm interop event in April 2025 told us differently</a:t>
            </a:r>
          </a:p>
          <a:p>
            <a:r>
              <a:rPr lang="en-US" dirty="0"/>
              <a:t>We kept getting more feature requests – not fewer!</a:t>
            </a:r>
          </a:p>
          <a:p>
            <a:r>
              <a:rPr lang="en-US" dirty="0"/>
              <a:t>What to do…?</a:t>
            </a:r>
          </a:p>
        </p:txBody>
      </p:sp>
    </p:spTree>
    <p:extLst>
      <p:ext uri="{BB962C8B-B14F-4D97-AF65-F5344CB8AC3E}">
        <p14:creationId xmlns:p14="http://schemas.microsoft.com/office/powerpoint/2010/main" val="2741415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0644E-5145-4076-EBF9-E661CCC03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Finished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CD98D-539E-7F83-C29C-3EE2A89EB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asked the clarifying question “Must this feature be in OpenID Federation 1.0?”</a:t>
            </a:r>
          </a:p>
          <a:p>
            <a:pPr lvl="1"/>
            <a:r>
              <a:rPr lang="en-US" dirty="0"/>
              <a:t>If a feature was essential for the core spec, we included it</a:t>
            </a:r>
          </a:p>
          <a:p>
            <a:pPr lvl="1"/>
            <a:r>
              <a:rPr lang="en-US" dirty="0"/>
              <a:t>If a feature could be done as a non-breaking extension, we left it for future work</a:t>
            </a:r>
          </a:p>
          <a:p>
            <a:pPr lvl="1"/>
            <a:r>
              <a:rPr lang="en-US" dirty="0"/>
              <a:t>If we hadn’t asked that question, we probably still wouldn’t be done</a:t>
            </a:r>
          </a:p>
          <a:p>
            <a:endParaRPr lang="en-US" sz="3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OpenID Federation 1.0</a:t>
            </a:r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became a standard February 17, 2026!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73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EDE99-EDED-919A-7930-2FCE78CF9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Road Ahead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9748C-F8C1-C1B5-A338-A81BA3BA9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Finishing one successful journey is often the start of the next</a:t>
            </a:r>
          </a:p>
          <a:p>
            <a:r>
              <a:rPr lang="en-US" dirty="0"/>
              <a:t>Continued adoption is the next frontier</a:t>
            </a:r>
          </a:p>
          <a:p>
            <a:pPr lvl="1"/>
            <a:r>
              <a:rPr lang="en-US" dirty="0"/>
              <a:t>Application areas include authentication, digital wallets, open finance, and possibly AI agents</a:t>
            </a:r>
          </a:p>
          <a:p>
            <a:r>
              <a:rPr lang="en-US" dirty="0"/>
              <a:t>Trust establishment with OpenID Federation is protocol independent</a:t>
            </a:r>
          </a:p>
          <a:p>
            <a:pPr lvl="1"/>
            <a:r>
              <a:rPr lang="en-US" dirty="0"/>
              <a:t>But protocol-specific profiles are needed to apply it in context</a:t>
            </a:r>
          </a:p>
        </p:txBody>
      </p:sp>
    </p:spTree>
    <p:extLst>
      <p:ext uri="{BB962C8B-B14F-4D97-AF65-F5344CB8AC3E}">
        <p14:creationId xmlns:p14="http://schemas.microsoft.com/office/powerpoint/2010/main" val="4709384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1F114-8CDC-4EC4-0D45-4B38B8D57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Protocol-Specific</a:t>
            </a:r>
            <a:r>
              <a:rPr lang="en-US" baseline="0" dirty="0"/>
              <a:t> Federation Profiles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18459-B4BD-E691-8F18-95A2336F7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OpenID Federation for OpenID Connect 1.1</a:t>
            </a:r>
            <a:endParaRPr lang="en-US" dirty="0"/>
          </a:p>
          <a:p>
            <a:pPr lvl="1"/>
            <a:r>
              <a:rPr lang="en-US" dirty="0"/>
              <a:t>Extracted OpenID Connect profile from OpenID Federation 1.0</a:t>
            </a:r>
          </a:p>
          <a:p>
            <a:pPr lvl="1"/>
            <a:r>
              <a:rPr lang="en-US" dirty="0"/>
              <a:t>Exactly equivalent to what’s in 1.0, but editorially separated</a:t>
            </a:r>
          </a:p>
          <a:p>
            <a:pPr lvl="1"/>
            <a:r>
              <a:rPr lang="en-US" dirty="0">
                <a:hlinkClick r:id="rId3"/>
              </a:rPr>
              <a:t>Vote to approve as Final </a:t>
            </a:r>
            <a:r>
              <a:rPr lang="en-US" dirty="0"/>
              <a:t>starts today!</a:t>
            </a:r>
          </a:p>
          <a:p>
            <a:r>
              <a:rPr lang="en-US" dirty="0">
                <a:hlinkClick r:id="rId4"/>
              </a:rPr>
              <a:t>OpenID Federation for Wallet Architectures 1.0</a:t>
            </a:r>
            <a:endParaRPr lang="en-US" dirty="0"/>
          </a:p>
          <a:p>
            <a:pPr lvl="1"/>
            <a:r>
              <a:rPr lang="en-US" dirty="0"/>
              <a:t>Based on Italian EUDI Wallet choices</a:t>
            </a:r>
          </a:p>
          <a:p>
            <a:pPr lvl="1"/>
            <a:r>
              <a:rPr lang="en-US" dirty="0"/>
              <a:t>Finishing this specification is next priority on our journey</a:t>
            </a:r>
          </a:p>
        </p:txBody>
      </p:sp>
    </p:spTree>
    <p:extLst>
      <p:ext uri="{BB962C8B-B14F-4D97-AF65-F5344CB8AC3E}">
        <p14:creationId xmlns:p14="http://schemas.microsoft.com/office/powerpoint/2010/main" val="26313868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4C68D-289D-49CF-B57B-EA8EFFEF6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Federation Extensions in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C5ACD-C7AC-D6E9-3439-4E259174E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hlinkClick r:id="rId2"/>
              </a:rPr>
              <a:t>OpenID Federation Extended Subordinate Listing</a:t>
            </a:r>
            <a:endParaRPr lang="en-US" dirty="0"/>
          </a:p>
          <a:p>
            <a:pPr lvl="1"/>
            <a:r>
              <a:rPr lang="en-US" dirty="0"/>
              <a:t>Extends OpenID Federation to facilitate listings of large numbers of subordinates</a:t>
            </a:r>
          </a:p>
          <a:p>
            <a:r>
              <a:rPr lang="en-US" dirty="0">
                <a:hlinkClick r:id="rId3"/>
              </a:rPr>
              <a:t>OpenID Federation Subordinate Events Endpoint</a:t>
            </a:r>
            <a:endParaRPr lang="en-US" dirty="0"/>
          </a:p>
          <a:p>
            <a:pPr lvl="1"/>
            <a:r>
              <a:rPr lang="en-US" dirty="0"/>
              <a:t>Specifies a mechanism for Trust Anchors and Intermediates to publish historical events related to their Immediate Subordinates</a:t>
            </a:r>
          </a:p>
          <a:p>
            <a:r>
              <a:rPr lang="en-US" dirty="0">
                <a:hlinkClick r:id="rId4"/>
              </a:rPr>
              <a:t>OpenID Federation Entity Collection</a:t>
            </a:r>
            <a:endParaRPr lang="en-US" dirty="0"/>
          </a:p>
          <a:p>
            <a:pPr lvl="1"/>
            <a:r>
              <a:rPr lang="en-US" dirty="0"/>
              <a:t>Defines an endpoint to retrieve a filterable list of all resolvable entities in a (sub-)federation.  Useful for populating the set of IdPs in a Federation for home realm discovery user interfaces.</a:t>
            </a:r>
          </a:p>
        </p:txBody>
      </p:sp>
    </p:spTree>
    <p:extLst>
      <p:ext uri="{BB962C8B-B14F-4D97-AF65-F5344CB8AC3E}">
        <p14:creationId xmlns:p14="http://schemas.microsoft.com/office/powerpoint/2010/main" val="31124010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18E9C-B2B9-C575-176A-E8C2104DB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92E4C-FB7C-A118-C8F6-D6528243D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Security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E1910-1377-9CFE-3598-E8BA20294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20520"/>
          </a:xfrm>
        </p:spPr>
        <p:txBody>
          <a:bodyPr>
            <a:normAutofit/>
          </a:bodyPr>
          <a:lstStyle/>
          <a:p>
            <a:r>
              <a:rPr lang="en-US" dirty="0"/>
              <a:t>Security analysis of Final OpenID Federation 1.0 approved</a:t>
            </a:r>
          </a:p>
          <a:p>
            <a:pPr lvl="1"/>
            <a:r>
              <a:rPr lang="en-US" dirty="0"/>
              <a:t>University of Stuttgart security analysts have begun this work</a:t>
            </a:r>
          </a:p>
          <a:p>
            <a:pPr lvl="1"/>
            <a:r>
              <a:rPr lang="en-US" dirty="0"/>
              <a:t>Updates the formal model used in analysis to match final space</a:t>
            </a:r>
          </a:p>
          <a:p>
            <a:pPr lvl="1"/>
            <a:r>
              <a:rPr lang="en-US" dirty="0"/>
              <a:t>Will verify that audience security vulnerability fixed</a:t>
            </a:r>
          </a:p>
          <a:p>
            <a:pPr lvl="1"/>
            <a:r>
              <a:rPr lang="en-US" dirty="0"/>
              <a:t>Will verify that Federation Identity and Metadata Integrity achievable</a:t>
            </a:r>
          </a:p>
        </p:txBody>
      </p:sp>
    </p:spTree>
    <p:extLst>
      <p:ext uri="{BB962C8B-B14F-4D97-AF65-F5344CB8AC3E}">
        <p14:creationId xmlns:p14="http://schemas.microsoft.com/office/powerpoint/2010/main" val="38923901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00A7A-6CDD-483F-9C65-632ABCBE6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0D855-BD3F-A38E-9F0E-943C87662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OpenID Federation Testing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B57D4-347C-292E-3CB2-BF6A1FD2C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OpenID Certification Tests for OpenID Federation</a:t>
            </a:r>
          </a:p>
          <a:p>
            <a:pPr lvl="1"/>
            <a:r>
              <a:rPr lang="en-US" dirty="0">
                <a:hlinkClick r:id="rId3"/>
              </a:rPr>
              <a:t>https://openid.net/certification/federation_testing/</a:t>
            </a:r>
            <a:endParaRPr lang="en-US" dirty="0"/>
          </a:p>
          <a:p>
            <a:r>
              <a:rPr lang="en-US" dirty="0"/>
              <a:t>Metadata tests created by Connect2ID</a:t>
            </a:r>
          </a:p>
          <a:p>
            <a:pPr lvl="1"/>
            <a:r>
              <a:rPr lang="en-US" dirty="0">
                <a:hlinkClick r:id="rId4"/>
              </a:rPr>
              <a:t>https://connect2id.com/blog/metadata-policy-test-vectors-openid-federation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406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52945-BE3B-3D96-8CA2-DE52D36E4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64A63-77FB-0208-D4EE-F6D87E408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OpenID Federation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4D5A6-AA39-FEA5-5ACC-29BE243CB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036343"/>
          </a:xfrm>
        </p:spPr>
        <p:txBody>
          <a:bodyPr>
            <a:normAutofit/>
          </a:bodyPr>
          <a:lstStyle/>
          <a:p>
            <a:r>
              <a:rPr lang="en-US" dirty="0"/>
              <a:t>OpenID Federation Specification</a:t>
            </a:r>
          </a:p>
          <a:p>
            <a:pPr lvl="1"/>
            <a:r>
              <a:rPr lang="en-US" dirty="0">
                <a:hlinkClick r:id="rId3"/>
              </a:rPr>
              <a:t>https://openid.net/specs/openid-federation-1_0.html</a:t>
            </a:r>
            <a:endParaRPr lang="en-US" dirty="0"/>
          </a:p>
          <a:p>
            <a:pPr lvl="1"/>
            <a:r>
              <a:rPr lang="en-US" dirty="0"/>
              <a:t>Enables establishment and maintenance of multi-lateral federations</a:t>
            </a:r>
          </a:p>
          <a:p>
            <a:r>
              <a:rPr lang="en-US" dirty="0"/>
              <a:t>Incorporates lessons learned from SAML-based federations</a:t>
            </a:r>
          </a:p>
          <a:p>
            <a:pPr lvl="1"/>
            <a:r>
              <a:rPr lang="en-US" dirty="0"/>
              <a:t>Defines hierarchical JSON-based metadata structures for federation participants</a:t>
            </a:r>
          </a:p>
          <a:p>
            <a:pPr lvl="1"/>
            <a:r>
              <a:rPr lang="en-US" dirty="0"/>
              <a:t>Entities can be in multiple federations</a:t>
            </a:r>
          </a:p>
          <a:p>
            <a:pPr lvl="1"/>
            <a:r>
              <a:rPr lang="en-US" dirty="0"/>
              <a:t>Federations can be in federations</a:t>
            </a:r>
          </a:p>
        </p:txBody>
      </p:sp>
    </p:spTree>
    <p:extLst>
      <p:ext uri="{BB962C8B-B14F-4D97-AF65-F5344CB8AC3E}">
        <p14:creationId xmlns:p14="http://schemas.microsoft.com/office/powerpoint/2010/main" val="12621353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OpenID Federation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3019"/>
            <a:ext cx="10972800" cy="542210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OpenID Federation Specification</a:t>
            </a:r>
          </a:p>
          <a:p>
            <a:pPr lvl="1"/>
            <a:r>
              <a:rPr lang="en-US" dirty="0">
                <a:hlinkClick r:id="rId3"/>
              </a:rPr>
              <a:t>https://openid.net/specs/openid-federation-1_0.html</a:t>
            </a:r>
            <a:endParaRPr lang="en-US" dirty="0"/>
          </a:p>
          <a:p>
            <a:r>
              <a:rPr lang="en-US" dirty="0"/>
              <a:t>My talk at TIIME 2026 describing OpenID Federation in detail</a:t>
            </a:r>
          </a:p>
          <a:p>
            <a:pPr lvl="1"/>
            <a:r>
              <a:rPr lang="en-US" dirty="0">
                <a:hlinkClick r:id="rId4"/>
              </a:rPr>
              <a:t>https://self-issued.info/?p=2805</a:t>
            </a:r>
            <a:endParaRPr lang="en-US" dirty="0"/>
          </a:p>
          <a:p>
            <a:r>
              <a:rPr lang="en-US" dirty="0"/>
              <a:t>OpenID Connect Working Group Specifications</a:t>
            </a:r>
          </a:p>
          <a:p>
            <a:pPr lvl="1"/>
            <a:r>
              <a:rPr lang="en-US" dirty="0">
                <a:hlinkClick r:id="rId5"/>
              </a:rPr>
              <a:t>https://openid.net/wg/connect/specifications/</a:t>
            </a:r>
            <a:endParaRPr lang="en-US" dirty="0"/>
          </a:p>
          <a:p>
            <a:r>
              <a:rPr lang="en-US" dirty="0"/>
              <a:t>OpenID Blog</a:t>
            </a:r>
          </a:p>
          <a:p>
            <a:pPr lvl="1"/>
            <a:r>
              <a:rPr lang="en-US" dirty="0">
                <a:hlinkClick r:id="rId6"/>
              </a:rPr>
              <a:t>https://openid.net/</a:t>
            </a:r>
            <a:endParaRPr lang="en-US" dirty="0"/>
          </a:p>
          <a:p>
            <a:r>
              <a:rPr lang="en-US" dirty="0"/>
              <a:t>Mike Jones’ Blog</a:t>
            </a:r>
          </a:p>
          <a:p>
            <a:pPr lvl="1"/>
            <a:r>
              <a:rPr lang="en-US" dirty="0">
                <a:hlinkClick r:id="rId7"/>
              </a:rPr>
              <a:t>https://self-issued.info/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132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EC5A4-7993-B8D6-D87D-E36DEF44A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F9A3A-9EEB-6E1C-ECE5-36532B1C9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0" y="2630659"/>
            <a:ext cx="8737600" cy="1143000"/>
          </a:xfrm>
        </p:spPr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42363702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A2309-5ED5-4BFA-A5FC-953CB16E2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SAML vs. OpenID Federation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7828F-54F7-4821-A568-6E71CA3F1B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SAML</a:t>
            </a:r>
          </a:p>
          <a:p>
            <a:r>
              <a:rPr lang="en-US" dirty="0"/>
              <a:t>Appearing in a metadata file means you are part of a federation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61ECE-2023-482A-AA28-708E204A33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OpenID Federation</a:t>
            </a:r>
          </a:p>
          <a:p>
            <a:r>
              <a:rPr lang="en-US" dirty="0"/>
              <a:t>Entities with Trust Chains up to the same Trust Anchor belong to the same federation</a:t>
            </a:r>
          </a:p>
        </p:txBody>
      </p:sp>
    </p:spTree>
    <p:extLst>
      <p:ext uri="{BB962C8B-B14F-4D97-AF65-F5344CB8AC3E}">
        <p14:creationId xmlns:p14="http://schemas.microsoft.com/office/powerpoint/2010/main" val="41346937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A2309-5ED5-4BFA-A5FC-953CB16E2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SAML vs. OpenID Federation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7828F-54F7-4821-A568-6E71CA3F1B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SAML</a:t>
            </a:r>
          </a:p>
          <a:p>
            <a:r>
              <a:rPr lang="en-US" dirty="0"/>
              <a:t>An entity’s complete metadata must be accepted by the federation operator for the entity to be allowed into the federation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61ECE-2023-482A-AA28-708E204A33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OpenID Federation</a:t>
            </a:r>
          </a:p>
          <a:p>
            <a:r>
              <a:rPr lang="en-US" dirty="0"/>
              <a:t>The federation operator sets the boundaries of what is acceptable</a:t>
            </a:r>
          </a:p>
        </p:txBody>
      </p:sp>
    </p:spTree>
    <p:extLst>
      <p:ext uri="{BB962C8B-B14F-4D97-AF65-F5344CB8AC3E}">
        <p14:creationId xmlns:p14="http://schemas.microsoft.com/office/powerpoint/2010/main" val="7435127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18D1546-5E95-4033-8C34-B64C619F5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Language for Entity Statements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5011F-6846-4D30-A432-D003089A3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Policy Operators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subset_of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one_of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superset_of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default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essential</a:t>
            </a:r>
          </a:p>
          <a:p>
            <a:r>
              <a:rPr lang="en-US" dirty="0"/>
              <a:t>Constraints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max_path_length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naming_constraints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allowed_entity_types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4228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40038-628F-451A-B9DD-0E0D694A4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Metadata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41DC4-DAD1-4537-B043-83A423E1B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Policies applied top-down from root to leaves of trust chain</a:t>
            </a:r>
          </a:p>
          <a:p>
            <a:r>
              <a:rPr lang="en-US" dirty="0"/>
              <a:t>Policies higher in the chain override those lower in the chain</a:t>
            </a:r>
          </a:p>
          <a:p>
            <a:endParaRPr lang="en-US" dirty="0"/>
          </a:p>
          <a:p>
            <a:r>
              <a:rPr lang="en-US" dirty="0"/>
              <a:t>For instance, a Federation Operator might specify that only a particular set of signing algorithms may be used</a:t>
            </a:r>
          </a:p>
          <a:p>
            <a:pPr lvl="1"/>
            <a:r>
              <a:rPr lang="en-US" dirty="0"/>
              <a:t>Policies are applied to all subordinate entities in the federation</a:t>
            </a:r>
          </a:p>
        </p:txBody>
      </p:sp>
    </p:spTree>
    <p:extLst>
      <p:ext uri="{BB962C8B-B14F-4D97-AF65-F5344CB8AC3E}">
        <p14:creationId xmlns:p14="http://schemas.microsoft.com/office/powerpoint/2010/main" val="22152973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A2309-5ED5-4BFA-A5FC-953CB16E2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SAML vs. OpenID Federation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7828F-54F7-4821-A568-6E71CA3F1B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SAML</a:t>
            </a:r>
          </a:p>
          <a:p>
            <a:r>
              <a:rPr lang="en-US" dirty="0"/>
              <a:t>It is rare that an entity belongs to more then one federation. I believe that eduGAIN recommends that an entity only belong to one.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61ECE-2023-482A-AA28-708E204A33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OpenID Federation</a:t>
            </a:r>
          </a:p>
          <a:p>
            <a:r>
              <a:rPr lang="en-US" dirty="0"/>
              <a:t>There is no drawback to belonging to multiple federations</a:t>
            </a:r>
          </a:p>
        </p:txBody>
      </p:sp>
    </p:spTree>
    <p:extLst>
      <p:ext uri="{BB962C8B-B14F-4D97-AF65-F5344CB8AC3E}">
        <p14:creationId xmlns:p14="http://schemas.microsoft.com/office/powerpoint/2010/main" val="18465350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A2309-5ED5-4BFA-A5FC-953CB16E2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SAML vs. OpenID Federation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7828F-54F7-4821-A568-6E71CA3F1B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SAML</a:t>
            </a:r>
          </a:p>
          <a:p>
            <a:r>
              <a:rPr lang="en-US" dirty="0"/>
              <a:t>The is no metadata negotiation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461ECE-2023-482A-AA28-708E204A33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OpenID Federation</a:t>
            </a:r>
          </a:p>
          <a:p>
            <a:r>
              <a:rPr lang="en-US" dirty="0"/>
              <a:t>The RP proposes and the OP decides, subject to applicable policies from the Trust Chain</a:t>
            </a:r>
          </a:p>
        </p:txBody>
      </p:sp>
    </p:spTree>
    <p:extLst>
      <p:ext uri="{BB962C8B-B14F-4D97-AF65-F5344CB8AC3E}">
        <p14:creationId xmlns:p14="http://schemas.microsoft.com/office/powerpoint/2010/main" val="2414549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12-ECFB-425C-9D09-C2F8CD81E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Establishing Trust within a Federation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40C073-74DD-46A3-BDAC-DB889060B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10325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How do a Relying Party and an Identity Provider know that they’re in the same federation?</a:t>
            </a:r>
          </a:p>
          <a:p>
            <a:pPr lvl="1"/>
            <a:r>
              <a:rPr lang="en-US" dirty="0"/>
              <a:t>Important for trust, liability, accountability, and reliability</a:t>
            </a:r>
          </a:p>
          <a:p>
            <a:r>
              <a:rPr lang="en-US" dirty="0"/>
              <a:t>Shibboleth/SAML approach</a:t>
            </a:r>
          </a:p>
          <a:p>
            <a:pPr lvl="1"/>
            <a:r>
              <a:rPr lang="en-US" dirty="0"/>
              <a:t>Federation Operator polls participants for their metadata, concatenates it into a huge flat file, and distributes it to all nightly </a:t>
            </a:r>
            <a:r>
              <a:rPr lang="en-US" i="1" dirty="0"/>
              <a:t>(written in 2020)</a:t>
            </a:r>
          </a:p>
          <a:p>
            <a:pPr lvl="1"/>
            <a:r>
              <a:rPr lang="en-US" dirty="0"/>
              <a:t>In production use, but brittle and not scalable</a:t>
            </a:r>
          </a:p>
          <a:p>
            <a:pPr lvl="2"/>
            <a:r>
              <a:rPr lang="en-US" dirty="0"/>
              <a:t>SAML world developing </a:t>
            </a:r>
            <a:r>
              <a:rPr lang="en-US" dirty="0">
                <a:hlinkClick r:id="rId2"/>
              </a:rPr>
              <a:t>Metadata Query</a:t>
            </a:r>
            <a:r>
              <a:rPr lang="en-US" dirty="0"/>
              <a:t> protocol to try to move away from this</a:t>
            </a:r>
          </a:p>
          <a:p>
            <a:r>
              <a:rPr lang="en-US" dirty="0"/>
              <a:t>OpenID Federation approach</a:t>
            </a:r>
          </a:p>
          <a:p>
            <a:pPr lvl="1"/>
            <a:r>
              <a:rPr lang="en-US" dirty="0"/>
              <a:t>Hierarchical metadata, where organizations publish metadata about themselves and Federation Operators publish statements about subordinate organizations</a:t>
            </a:r>
          </a:p>
          <a:p>
            <a:pPr lvl="1"/>
            <a:r>
              <a:rPr lang="en-US" dirty="0"/>
              <a:t>Scalable, maintainable</a:t>
            </a:r>
          </a:p>
        </p:txBody>
      </p:sp>
    </p:spTree>
    <p:extLst>
      <p:ext uri="{BB962C8B-B14F-4D97-AF65-F5344CB8AC3E}">
        <p14:creationId xmlns:p14="http://schemas.microsoft.com/office/powerpoint/2010/main" val="168563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0A280-D419-05EA-B594-3E15A28D1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97769-80D0-9BE6-2AA7-38FD9C6FE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 Federations with Some Members in Common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4BD74-7F3F-C32F-DC4B-465DC4A27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9986" y="1600200"/>
            <a:ext cx="7752413" cy="52577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.-----------------.            .-----------------.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 Trust Anchor A |            |  Trust Anchor B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'------.--.-------'            '----.--.--.------'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|  |                         |  | 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.--'  '---. .-------------------'  | 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|         | |                      | 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.---v.  .-----v-v------.   .-----------' 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OP |  | Intermediate |   |             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'----'  '--.--.--.-----'   |    .---------v----.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|  |  |         |    | Intermediate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.-------'  |  '------.  |    '---.--.--.----'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|          |         |  |        |  | 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.--v-.      .-v--.     .v--v.   .---'  |  '----.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| RP |      | RS |     | OP |   |      |      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'----'      '----'     '----'   |   .--v-.   .-v--.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|   | RP |   | RP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|   '----'   '----'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.-------v------.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| Intermediate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'----.--.--.---'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|  | 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.-----'  |  '----.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|        |      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.--v-.   .--v-.   .-v--.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| OP |   | RP |   | AS |</a:t>
            </a:r>
          </a:p>
          <a:p>
            <a:pPr marL="0" indent="0">
              <a:buNone/>
            </a:pP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'----'   '----'   '----'</a:t>
            </a:r>
          </a:p>
        </p:txBody>
      </p:sp>
    </p:spTree>
    <p:extLst>
      <p:ext uri="{BB962C8B-B14F-4D97-AF65-F5344CB8AC3E}">
        <p14:creationId xmlns:p14="http://schemas.microsoft.com/office/powerpoint/2010/main" val="2939208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D0F41-D7EC-4327-898D-EB063DA50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Hierarchical Metadata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BB7612-F5F3-4540-9143-098DF1A04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Each leaf member publishes self-signed metadata about itself</a:t>
            </a:r>
          </a:p>
          <a:p>
            <a:pPr lvl="1"/>
            <a:r>
              <a:rPr lang="en-US" dirty="0"/>
              <a:t>Relying Parties</a:t>
            </a:r>
          </a:p>
          <a:p>
            <a:pPr lvl="1"/>
            <a:r>
              <a:rPr lang="en-US" dirty="0"/>
              <a:t>Identity Providers</a:t>
            </a:r>
          </a:p>
          <a:p>
            <a:pPr lvl="1"/>
            <a:r>
              <a:rPr lang="en-US" dirty="0"/>
              <a:t>Other Entity Types, such as those for wallet ecosystems</a:t>
            </a:r>
          </a:p>
          <a:p>
            <a:r>
              <a:rPr lang="en-US" dirty="0"/>
              <a:t>Organizations publish signed metadata about the members that belong to them</a:t>
            </a:r>
          </a:p>
          <a:p>
            <a:r>
              <a:rPr lang="en-US" dirty="0"/>
              <a:t>Federation operators publish signed metadata about orgs</a:t>
            </a:r>
          </a:p>
          <a:p>
            <a:r>
              <a:rPr lang="en-US" dirty="0"/>
              <a:t>Inter-federations publish signed metadata about federations</a:t>
            </a:r>
          </a:p>
          <a:p>
            <a:r>
              <a:rPr lang="en-US" dirty="0"/>
              <a:t>Hierarchical metadata is an online graph data structure</a:t>
            </a:r>
          </a:p>
        </p:txBody>
      </p:sp>
    </p:spTree>
    <p:extLst>
      <p:ext uri="{BB962C8B-B14F-4D97-AF65-F5344CB8AC3E}">
        <p14:creationId xmlns:p14="http://schemas.microsoft.com/office/powerpoint/2010/main" val="3236479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23031-1A16-4BA4-86C8-27D43BBD4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Trust Chains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584C9-548E-4A9B-BFF5-1A698EC89F3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Participants follow metadata trust chains from leaves up to common roots, verifying signatures</a:t>
            </a:r>
          </a:p>
          <a:p>
            <a:r>
              <a:rPr lang="en-US" dirty="0"/>
              <a:t>Both participants are members of a federation if a common Trust Anchor is found</a:t>
            </a:r>
          </a:p>
          <a:p>
            <a:r>
              <a:rPr lang="en-US" dirty="0"/>
              <a:t>Participants can be members of multiple federations</a:t>
            </a:r>
          </a:p>
        </p:txBody>
      </p:sp>
      <p:sp>
        <p:nvSpPr>
          <p:cNvPr id="14" name="Circle">
            <a:extLst>
              <a:ext uri="{FF2B5EF4-FFF2-40B4-BE49-F238E27FC236}">
                <a16:creationId xmlns:a16="http://schemas.microsoft.com/office/drawing/2014/main" id="{8CCA96C3-EB83-4D92-955E-AEA2635B9FB1}"/>
              </a:ext>
            </a:extLst>
          </p:cNvPr>
          <p:cNvSpPr/>
          <p:nvPr/>
        </p:nvSpPr>
        <p:spPr>
          <a:xfrm>
            <a:off x="8504311" y="2907345"/>
            <a:ext cx="654398" cy="655170"/>
          </a:xfrm>
          <a:prstGeom prst="ellipse">
            <a:avLst/>
          </a:prstGeom>
          <a:solidFill>
            <a:schemeClr val="accent4">
              <a:hueOff val="-461056"/>
              <a:satOff val="4338"/>
              <a:lumOff val="-1022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6" name="Leaf">
            <a:extLst>
              <a:ext uri="{FF2B5EF4-FFF2-40B4-BE49-F238E27FC236}">
                <a16:creationId xmlns:a16="http://schemas.microsoft.com/office/drawing/2014/main" id="{7F3DFD8B-D505-4C24-9EC7-85C3C7188472}"/>
              </a:ext>
            </a:extLst>
          </p:cNvPr>
          <p:cNvSpPr/>
          <p:nvPr/>
        </p:nvSpPr>
        <p:spPr>
          <a:xfrm>
            <a:off x="8459263" y="5639073"/>
            <a:ext cx="744494" cy="8668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07" extrusionOk="0">
                <a:moveTo>
                  <a:pt x="10253" y="0"/>
                </a:moveTo>
                <a:cubicBezTo>
                  <a:pt x="10253" y="0"/>
                  <a:pt x="10166" y="1002"/>
                  <a:pt x="9581" y="1910"/>
                </a:cubicBezTo>
                <a:cubicBezTo>
                  <a:pt x="8875" y="3004"/>
                  <a:pt x="9056" y="4664"/>
                  <a:pt x="9056" y="4664"/>
                </a:cubicBezTo>
                <a:cubicBezTo>
                  <a:pt x="9056" y="4664"/>
                  <a:pt x="8708" y="4636"/>
                  <a:pt x="8359" y="4514"/>
                </a:cubicBezTo>
                <a:cubicBezTo>
                  <a:pt x="7930" y="4364"/>
                  <a:pt x="7529" y="4107"/>
                  <a:pt x="7529" y="4107"/>
                </a:cubicBezTo>
                <a:cubicBezTo>
                  <a:pt x="7529" y="4107"/>
                  <a:pt x="7573" y="5424"/>
                  <a:pt x="8219" y="6395"/>
                </a:cubicBezTo>
                <a:cubicBezTo>
                  <a:pt x="8820" y="7299"/>
                  <a:pt x="9798" y="8005"/>
                  <a:pt x="9294" y="8349"/>
                </a:cubicBezTo>
                <a:cubicBezTo>
                  <a:pt x="8790" y="8692"/>
                  <a:pt x="7681" y="7576"/>
                  <a:pt x="7681" y="7576"/>
                </a:cubicBezTo>
                <a:lnTo>
                  <a:pt x="7553" y="7890"/>
                </a:lnTo>
                <a:lnTo>
                  <a:pt x="6142" y="6845"/>
                </a:lnTo>
                <a:cubicBezTo>
                  <a:pt x="6142" y="6845"/>
                  <a:pt x="6026" y="8004"/>
                  <a:pt x="6455" y="8541"/>
                </a:cubicBezTo>
                <a:cubicBezTo>
                  <a:pt x="6259" y="8541"/>
                  <a:pt x="6151" y="8541"/>
                  <a:pt x="6093" y="8541"/>
                </a:cubicBezTo>
                <a:cubicBezTo>
                  <a:pt x="6093" y="8541"/>
                  <a:pt x="6152" y="9936"/>
                  <a:pt x="7488" y="10837"/>
                </a:cubicBezTo>
                <a:cubicBezTo>
                  <a:pt x="8283" y="11373"/>
                  <a:pt x="9672" y="12360"/>
                  <a:pt x="9268" y="12832"/>
                </a:cubicBezTo>
                <a:cubicBezTo>
                  <a:pt x="8865" y="13305"/>
                  <a:pt x="6774" y="11911"/>
                  <a:pt x="6093" y="11009"/>
                </a:cubicBezTo>
                <a:cubicBezTo>
                  <a:pt x="5779" y="11303"/>
                  <a:pt x="5871" y="11889"/>
                  <a:pt x="5871" y="11889"/>
                </a:cubicBezTo>
                <a:cubicBezTo>
                  <a:pt x="5871" y="11889"/>
                  <a:pt x="4605" y="11116"/>
                  <a:pt x="4226" y="10944"/>
                </a:cubicBezTo>
                <a:cubicBezTo>
                  <a:pt x="4100" y="11094"/>
                  <a:pt x="4226" y="11438"/>
                  <a:pt x="4226" y="11438"/>
                </a:cubicBezTo>
                <a:cubicBezTo>
                  <a:pt x="4226" y="11438"/>
                  <a:pt x="3143" y="10902"/>
                  <a:pt x="2185" y="10752"/>
                </a:cubicBezTo>
                <a:cubicBezTo>
                  <a:pt x="1227" y="10602"/>
                  <a:pt x="562" y="10642"/>
                  <a:pt x="0" y="10585"/>
                </a:cubicBezTo>
                <a:cubicBezTo>
                  <a:pt x="50" y="11357"/>
                  <a:pt x="1604" y="12876"/>
                  <a:pt x="4529" y="13928"/>
                </a:cubicBezTo>
                <a:cubicBezTo>
                  <a:pt x="3218" y="14142"/>
                  <a:pt x="2336" y="14035"/>
                  <a:pt x="2336" y="14035"/>
                </a:cubicBezTo>
                <a:cubicBezTo>
                  <a:pt x="2336" y="14035"/>
                  <a:pt x="3545" y="15536"/>
                  <a:pt x="6117" y="15257"/>
                </a:cubicBezTo>
                <a:cubicBezTo>
                  <a:pt x="6016" y="15558"/>
                  <a:pt x="5965" y="15709"/>
                  <a:pt x="5965" y="15709"/>
                </a:cubicBezTo>
                <a:cubicBezTo>
                  <a:pt x="5965" y="15709"/>
                  <a:pt x="8598" y="15184"/>
                  <a:pt x="8589" y="15558"/>
                </a:cubicBezTo>
                <a:cubicBezTo>
                  <a:pt x="8565" y="16460"/>
                  <a:pt x="4808" y="17104"/>
                  <a:pt x="4808" y="17104"/>
                </a:cubicBezTo>
                <a:cubicBezTo>
                  <a:pt x="6245" y="17619"/>
                  <a:pt x="7329" y="17453"/>
                  <a:pt x="7329" y="17453"/>
                </a:cubicBezTo>
                <a:lnTo>
                  <a:pt x="7203" y="17840"/>
                </a:lnTo>
                <a:cubicBezTo>
                  <a:pt x="7203" y="17840"/>
                  <a:pt x="9072" y="17726"/>
                  <a:pt x="10103" y="16589"/>
                </a:cubicBezTo>
                <a:cubicBezTo>
                  <a:pt x="10407" y="16254"/>
                  <a:pt x="10533" y="15685"/>
                  <a:pt x="10980" y="15465"/>
                </a:cubicBezTo>
                <a:cubicBezTo>
                  <a:pt x="11452" y="19909"/>
                  <a:pt x="10436" y="20839"/>
                  <a:pt x="10324" y="21041"/>
                </a:cubicBezTo>
                <a:cubicBezTo>
                  <a:pt x="10210" y="21244"/>
                  <a:pt x="10854" y="21600"/>
                  <a:pt x="10980" y="21278"/>
                </a:cubicBezTo>
                <a:cubicBezTo>
                  <a:pt x="11851" y="19414"/>
                  <a:pt x="11551" y="16261"/>
                  <a:pt x="11489" y="15376"/>
                </a:cubicBezTo>
                <a:cubicBezTo>
                  <a:pt x="11523" y="15378"/>
                  <a:pt x="11558" y="15381"/>
                  <a:pt x="11595" y="15386"/>
                </a:cubicBezTo>
                <a:cubicBezTo>
                  <a:pt x="11835" y="15418"/>
                  <a:pt x="12067" y="15628"/>
                  <a:pt x="12615" y="16482"/>
                </a:cubicBezTo>
                <a:cubicBezTo>
                  <a:pt x="13482" y="17834"/>
                  <a:pt x="15454" y="17598"/>
                  <a:pt x="15538" y="17641"/>
                </a:cubicBezTo>
                <a:cubicBezTo>
                  <a:pt x="15622" y="17684"/>
                  <a:pt x="15573" y="17525"/>
                  <a:pt x="15405" y="17239"/>
                </a:cubicBezTo>
                <a:cubicBezTo>
                  <a:pt x="16262" y="17411"/>
                  <a:pt x="17573" y="17025"/>
                  <a:pt x="18077" y="16696"/>
                </a:cubicBezTo>
                <a:lnTo>
                  <a:pt x="16464" y="16552"/>
                </a:lnTo>
                <a:cubicBezTo>
                  <a:pt x="16464" y="16552"/>
                  <a:pt x="16717" y="16381"/>
                  <a:pt x="16784" y="16224"/>
                </a:cubicBezTo>
                <a:cubicBezTo>
                  <a:pt x="16448" y="16210"/>
                  <a:pt x="15442" y="15952"/>
                  <a:pt x="14717" y="15558"/>
                </a:cubicBezTo>
                <a:cubicBezTo>
                  <a:pt x="14349" y="15359"/>
                  <a:pt x="13657" y="14564"/>
                  <a:pt x="15405" y="14792"/>
                </a:cubicBezTo>
                <a:cubicBezTo>
                  <a:pt x="17153" y="15021"/>
                  <a:pt x="18820" y="14359"/>
                  <a:pt x="18820" y="14359"/>
                </a:cubicBezTo>
                <a:cubicBezTo>
                  <a:pt x="18820" y="14359"/>
                  <a:pt x="18559" y="14195"/>
                  <a:pt x="18283" y="14100"/>
                </a:cubicBezTo>
                <a:cubicBezTo>
                  <a:pt x="20975" y="13326"/>
                  <a:pt x="21600" y="10724"/>
                  <a:pt x="21600" y="10724"/>
                </a:cubicBezTo>
                <a:cubicBezTo>
                  <a:pt x="20688" y="10857"/>
                  <a:pt x="19158" y="11202"/>
                  <a:pt x="19158" y="11202"/>
                </a:cubicBezTo>
                <a:cubicBezTo>
                  <a:pt x="19158" y="11202"/>
                  <a:pt x="19211" y="11033"/>
                  <a:pt x="19226" y="10775"/>
                </a:cubicBezTo>
                <a:cubicBezTo>
                  <a:pt x="18795" y="10769"/>
                  <a:pt x="17258" y="11157"/>
                  <a:pt x="17258" y="11157"/>
                </a:cubicBezTo>
                <a:lnTo>
                  <a:pt x="17328" y="10710"/>
                </a:lnTo>
                <a:cubicBezTo>
                  <a:pt x="17328" y="10710"/>
                  <a:pt x="15673" y="10858"/>
                  <a:pt x="15269" y="11566"/>
                </a:cubicBezTo>
                <a:cubicBezTo>
                  <a:pt x="14866" y="12275"/>
                  <a:pt x="13832" y="13262"/>
                  <a:pt x="13202" y="12832"/>
                </a:cubicBezTo>
                <a:cubicBezTo>
                  <a:pt x="12572" y="12403"/>
                  <a:pt x="15548" y="10515"/>
                  <a:pt x="15548" y="9270"/>
                </a:cubicBezTo>
                <a:cubicBezTo>
                  <a:pt x="15397" y="9270"/>
                  <a:pt x="15088" y="9223"/>
                  <a:pt x="15088" y="9223"/>
                </a:cubicBezTo>
                <a:cubicBezTo>
                  <a:pt x="15088" y="9223"/>
                  <a:pt x="15756" y="7726"/>
                  <a:pt x="15756" y="6502"/>
                </a:cubicBezTo>
                <a:cubicBezTo>
                  <a:pt x="15025" y="6974"/>
                  <a:pt x="13858" y="7747"/>
                  <a:pt x="13858" y="7747"/>
                </a:cubicBezTo>
                <a:lnTo>
                  <a:pt x="13733" y="7382"/>
                </a:lnTo>
                <a:cubicBezTo>
                  <a:pt x="13733" y="7382"/>
                  <a:pt x="12798" y="8455"/>
                  <a:pt x="12420" y="8111"/>
                </a:cubicBezTo>
                <a:cubicBezTo>
                  <a:pt x="12042" y="7768"/>
                  <a:pt x="13817" y="6051"/>
                  <a:pt x="13035" y="3798"/>
                </a:cubicBezTo>
                <a:cubicBezTo>
                  <a:pt x="12584" y="4368"/>
                  <a:pt x="12002" y="4699"/>
                  <a:pt x="12002" y="4699"/>
                </a:cubicBezTo>
                <a:cubicBezTo>
                  <a:pt x="12002" y="4699"/>
                  <a:pt x="12379" y="3198"/>
                  <a:pt x="11220" y="1589"/>
                </a:cubicBezTo>
                <a:cubicBezTo>
                  <a:pt x="10656" y="1052"/>
                  <a:pt x="10253" y="0"/>
                  <a:pt x="10253" y="0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18" name="Circle">
            <a:extLst>
              <a:ext uri="{FF2B5EF4-FFF2-40B4-BE49-F238E27FC236}">
                <a16:creationId xmlns:a16="http://schemas.microsoft.com/office/drawing/2014/main" id="{C3B60899-1AB3-45B9-B56D-F7D34D05AAFE}"/>
              </a:ext>
            </a:extLst>
          </p:cNvPr>
          <p:cNvSpPr/>
          <p:nvPr/>
        </p:nvSpPr>
        <p:spPr>
          <a:xfrm>
            <a:off x="8504311" y="4290337"/>
            <a:ext cx="654398" cy="655171"/>
          </a:xfrm>
          <a:prstGeom prst="ellipse">
            <a:avLst/>
          </a:prstGeom>
          <a:solidFill>
            <a:schemeClr val="accent4">
              <a:hueOff val="-461056"/>
              <a:satOff val="4338"/>
              <a:lumOff val="-1022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20" name="Crown">
            <a:extLst>
              <a:ext uri="{FF2B5EF4-FFF2-40B4-BE49-F238E27FC236}">
                <a16:creationId xmlns:a16="http://schemas.microsoft.com/office/drawing/2014/main" id="{029A6A16-8EC5-44BA-9ED2-F0A38F0FA74C}"/>
              </a:ext>
            </a:extLst>
          </p:cNvPr>
          <p:cNvSpPr/>
          <p:nvPr/>
        </p:nvSpPr>
        <p:spPr>
          <a:xfrm>
            <a:off x="8459263" y="1524353"/>
            <a:ext cx="744493" cy="6551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10206" y="0"/>
                  <a:pt x="9725" y="547"/>
                  <a:pt x="9725" y="1222"/>
                </a:cubicBezTo>
                <a:cubicBezTo>
                  <a:pt x="9725" y="1729"/>
                  <a:pt x="9996" y="2163"/>
                  <a:pt x="10383" y="2348"/>
                </a:cubicBezTo>
                <a:lnTo>
                  <a:pt x="7244" y="10951"/>
                </a:lnTo>
                <a:cubicBezTo>
                  <a:pt x="7156" y="11239"/>
                  <a:pt x="6826" y="11311"/>
                  <a:pt x="6648" y="11081"/>
                </a:cubicBezTo>
                <a:lnTo>
                  <a:pt x="1891" y="6438"/>
                </a:lnTo>
                <a:cubicBezTo>
                  <a:pt x="2053" y="6225"/>
                  <a:pt x="2151" y="5946"/>
                  <a:pt x="2151" y="5642"/>
                </a:cubicBezTo>
                <a:cubicBezTo>
                  <a:pt x="2151" y="4967"/>
                  <a:pt x="1669" y="4420"/>
                  <a:pt x="1075" y="4420"/>
                </a:cubicBezTo>
                <a:cubicBezTo>
                  <a:pt x="482" y="4420"/>
                  <a:pt x="0" y="4967"/>
                  <a:pt x="0" y="5642"/>
                </a:cubicBezTo>
                <a:cubicBezTo>
                  <a:pt x="0" y="6317"/>
                  <a:pt x="482" y="6864"/>
                  <a:pt x="1075" y="6864"/>
                </a:cubicBezTo>
                <a:cubicBezTo>
                  <a:pt x="1126" y="6864"/>
                  <a:pt x="1174" y="6858"/>
                  <a:pt x="1222" y="6851"/>
                </a:cubicBezTo>
                <a:lnTo>
                  <a:pt x="2938" y="20929"/>
                </a:lnTo>
                <a:cubicBezTo>
                  <a:pt x="2985" y="21312"/>
                  <a:pt x="3274" y="21600"/>
                  <a:pt x="3615" y="21600"/>
                </a:cubicBezTo>
                <a:lnTo>
                  <a:pt x="17987" y="21600"/>
                </a:lnTo>
                <a:cubicBezTo>
                  <a:pt x="18327" y="21600"/>
                  <a:pt x="18616" y="21316"/>
                  <a:pt x="18664" y="20934"/>
                </a:cubicBezTo>
                <a:lnTo>
                  <a:pt x="20378" y="6851"/>
                </a:lnTo>
                <a:cubicBezTo>
                  <a:pt x="20426" y="6858"/>
                  <a:pt x="20475" y="6864"/>
                  <a:pt x="20525" y="6864"/>
                </a:cubicBezTo>
                <a:cubicBezTo>
                  <a:pt x="21118" y="6864"/>
                  <a:pt x="21600" y="6317"/>
                  <a:pt x="21600" y="5642"/>
                </a:cubicBezTo>
                <a:cubicBezTo>
                  <a:pt x="21600" y="4967"/>
                  <a:pt x="21118" y="4420"/>
                  <a:pt x="20525" y="4420"/>
                </a:cubicBezTo>
                <a:cubicBezTo>
                  <a:pt x="19931" y="4420"/>
                  <a:pt x="19449" y="4967"/>
                  <a:pt x="19449" y="5642"/>
                </a:cubicBezTo>
                <a:cubicBezTo>
                  <a:pt x="19449" y="5953"/>
                  <a:pt x="19551" y="6234"/>
                  <a:pt x="19719" y="6450"/>
                </a:cubicBezTo>
                <a:lnTo>
                  <a:pt x="14952" y="11081"/>
                </a:lnTo>
                <a:cubicBezTo>
                  <a:pt x="14772" y="11298"/>
                  <a:pt x="14445" y="11230"/>
                  <a:pt x="14356" y="10951"/>
                </a:cubicBezTo>
                <a:lnTo>
                  <a:pt x="11200" y="2356"/>
                </a:lnTo>
                <a:cubicBezTo>
                  <a:pt x="11596" y="2176"/>
                  <a:pt x="11875" y="1736"/>
                  <a:pt x="11875" y="1222"/>
                </a:cubicBezTo>
                <a:cubicBezTo>
                  <a:pt x="11875" y="547"/>
                  <a:pt x="11394" y="0"/>
                  <a:pt x="10800" y="0"/>
                </a:cubicBez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82FC851-9CA7-4D99-8E95-EDD756936927}"/>
              </a:ext>
            </a:extLst>
          </p:cNvPr>
          <p:cNvCxnSpPr/>
          <p:nvPr/>
        </p:nvCxnSpPr>
        <p:spPr>
          <a:xfrm flipV="1">
            <a:off x="8834907" y="2286000"/>
            <a:ext cx="0" cy="502276"/>
          </a:xfrm>
          <a:prstGeom prst="straightConnector1">
            <a:avLst/>
          </a:prstGeom>
          <a:ln w="53975"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53A8FFC-FD0A-4D22-8108-383B5DCFA442}"/>
              </a:ext>
            </a:extLst>
          </p:cNvPr>
          <p:cNvCxnSpPr/>
          <p:nvPr/>
        </p:nvCxnSpPr>
        <p:spPr>
          <a:xfrm flipV="1">
            <a:off x="8834907" y="3649363"/>
            <a:ext cx="0" cy="502276"/>
          </a:xfrm>
          <a:prstGeom prst="straightConnector1">
            <a:avLst/>
          </a:prstGeom>
          <a:ln w="53975"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BEC300D-2050-4885-8373-5C04586E12FF}"/>
              </a:ext>
            </a:extLst>
          </p:cNvPr>
          <p:cNvCxnSpPr/>
          <p:nvPr/>
        </p:nvCxnSpPr>
        <p:spPr>
          <a:xfrm flipV="1">
            <a:off x="8834907" y="5020963"/>
            <a:ext cx="0" cy="502276"/>
          </a:xfrm>
          <a:prstGeom prst="straightConnector1">
            <a:avLst/>
          </a:prstGeom>
          <a:ln w="53975"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428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2D017-B225-486C-969D-5D1327B45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Metadata Representation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4C07AB6-E8EF-42D2-A926-3E4895278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Each metadata statement is a signed JSON Web Token (JWT)</a:t>
            </a:r>
          </a:p>
          <a:p>
            <a:pPr lvl="1"/>
            <a:r>
              <a:rPr lang="en-US" dirty="0"/>
              <a:t>These are called Entity Statements</a:t>
            </a:r>
          </a:p>
          <a:p>
            <a:r>
              <a:rPr lang="en-US" dirty="0"/>
              <a:t>They make statements about</a:t>
            </a:r>
          </a:p>
          <a:p>
            <a:pPr lvl="1"/>
            <a:r>
              <a:rPr lang="en-US" dirty="0"/>
              <a:t>The Entity itself</a:t>
            </a:r>
          </a:p>
          <a:p>
            <a:pPr lvl="1"/>
            <a:r>
              <a:rPr lang="en-US" dirty="0"/>
              <a:t>Keys used by the Entity</a:t>
            </a:r>
          </a:p>
          <a:p>
            <a:pPr lvl="1"/>
            <a:r>
              <a:rPr lang="en-US" dirty="0"/>
              <a:t>Policies of the Entity</a:t>
            </a:r>
          </a:p>
          <a:p>
            <a:pPr lvl="1"/>
            <a:r>
              <a:rPr lang="en-US" dirty="0"/>
              <a:t>Superior entities that they are willing to trust</a:t>
            </a:r>
          </a:p>
          <a:p>
            <a:pPr lvl="2"/>
            <a:r>
              <a:rPr lang="en-US" sz="2600" dirty="0"/>
              <a:t>This is how trust chains can be followed to federation roots</a:t>
            </a:r>
          </a:p>
        </p:txBody>
      </p:sp>
    </p:spTree>
    <p:extLst>
      <p:ext uri="{BB962C8B-B14F-4D97-AF65-F5344CB8AC3E}">
        <p14:creationId xmlns:p14="http://schemas.microsoft.com/office/powerpoint/2010/main" val="418571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4D1AD-E493-46AC-A6F7-247360084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Entity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AFC58-92E7-4301-92F8-1E775AB13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460"/>
            <a:ext cx="10972800" cy="5064616"/>
          </a:xfrm>
        </p:spPr>
        <p:txBody>
          <a:bodyPr>
            <a:normAutofit fontScale="85000" lnSpcReduction="20000"/>
          </a:bodyPr>
          <a:lstStyle/>
          <a:p>
            <a:pPr marL="0" indent="0" defTabSz="479044">
              <a:spcBef>
                <a:spcPts val="340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{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"iss": "https://feide.no",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"sub": "https://ntnu.no",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"iat": 1516239022,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"exp": 1516298022,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"jti": "7l2lncFdY6SlhNia",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"metadata_policy": {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"openid_provider": {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  "issuer": {"value": "https://ntnu.no"},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  "organization_name": {"value": "NTNU"},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  "id_token_signing_alg_values_supported":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    {"subset_of": ["RS256", "RS384", "RS512"]},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}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},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"jwks": {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"keys": [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  {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    "e": "AQAB",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    "kid": "key1",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    "kty": "RSA",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    "n": "pnXBOusEANuug6ewezb9J_...",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    "use": "sig"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  }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]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},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"authority_hints": [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  "https://edugain.org/federation"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  ]</a:t>
            </a:r>
          </a:p>
          <a:p>
            <a:pPr marL="0" indent="0" defTabSz="374904">
              <a:spcBef>
                <a:spcPts val="0"/>
              </a:spcBef>
              <a:buSzTx/>
              <a:buNone/>
              <a:defRPr sz="1640">
                <a:latin typeface="Courier"/>
                <a:ea typeface="Courier"/>
                <a:cs typeface="Courier"/>
                <a:sym typeface="Courier"/>
              </a:defRPr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92467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3542</TotalTime>
  <Words>2328</Words>
  <Application>Microsoft Office PowerPoint</Application>
  <PresentationFormat>Widescreen</PresentationFormat>
  <Paragraphs>319</Paragraphs>
  <Slides>37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Courier New</vt:lpstr>
      <vt:lpstr>Office Theme</vt:lpstr>
      <vt:lpstr>The Journey to OpenID Federation 1.0 and the Road Ahead</vt:lpstr>
      <vt:lpstr>Structure of Today’s Presentation</vt:lpstr>
      <vt:lpstr>OpenID Federation</vt:lpstr>
      <vt:lpstr>Establishing Trust within a Federation</vt:lpstr>
      <vt:lpstr>Two Federations with Some Members in Common</vt:lpstr>
      <vt:lpstr>Use of Hierarchical Metadata</vt:lpstr>
      <vt:lpstr>Trust Chains</vt:lpstr>
      <vt:lpstr>Metadata Representation</vt:lpstr>
      <vt:lpstr>Example Entity Statement</vt:lpstr>
      <vt:lpstr>Collecting a Trust Chain</vt:lpstr>
      <vt:lpstr>The Journey to OpenID Federation 1.0 and the Road Ahead</vt:lpstr>
      <vt:lpstr>The Journey to OpenID Federation 1.0</vt:lpstr>
      <vt:lpstr>Roland Hedberg at the 2025 Interop Event at SUNET in Stockholm</vt:lpstr>
      <vt:lpstr>Adding to the Early Editorial Team</vt:lpstr>
      <vt:lpstr>Federation Events Shaping the Spec</vt:lpstr>
      <vt:lpstr>Interop Events Along the Journey</vt:lpstr>
      <vt:lpstr>OpenID Federation Browser View of KIT Federation during 2025 SUNET Interop</vt:lpstr>
      <vt:lpstr>Significant Developments Mid-Journey</vt:lpstr>
      <vt:lpstr>Gaining Momentum</vt:lpstr>
      <vt:lpstr>Pushing for Completion</vt:lpstr>
      <vt:lpstr>Findings from 2024 Security Analysis</vt:lpstr>
      <vt:lpstr>Federation Integrity &amp; Metadata Integrity</vt:lpstr>
      <vt:lpstr>Long Journey from Almost Final to Final</vt:lpstr>
      <vt:lpstr>How We Finished</vt:lpstr>
      <vt:lpstr>The Road Ahead</vt:lpstr>
      <vt:lpstr>Protocol-Specific Federation Profiles</vt:lpstr>
      <vt:lpstr>Federation Extensions in Progress</vt:lpstr>
      <vt:lpstr>Second Security Analysis</vt:lpstr>
      <vt:lpstr>OpenID Federation Testing Resources</vt:lpstr>
      <vt:lpstr>OpenID Federation Resources</vt:lpstr>
      <vt:lpstr>Backup Slides</vt:lpstr>
      <vt:lpstr>SAML vs. OpenID Federation</vt:lpstr>
      <vt:lpstr>SAML vs. OpenID Federation</vt:lpstr>
      <vt:lpstr>Policy Language for Entity Statements</vt:lpstr>
      <vt:lpstr>Applying Metadata Policies</vt:lpstr>
      <vt:lpstr>SAML vs. OpenID Federation</vt:lpstr>
      <vt:lpstr>SAML vs. OpenID Federation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Jones</dc:creator>
  <cp:lastModifiedBy>Michael Jones</cp:lastModifiedBy>
  <cp:revision>104</cp:revision>
  <dcterms:created xsi:type="dcterms:W3CDTF">2016-03-31T02:28:24Z</dcterms:created>
  <dcterms:modified xsi:type="dcterms:W3CDTF">2026-04-20T03:54:22Z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Ref">
    <vt:lpwstr>https://api.informationprotection.azure.com/api/72f988bf-86f1-41af-91ab-2d7cd011db47</vt:lpwstr>
  </property>
  <property fmtid="{D5CDD505-2E9C-101B-9397-08002B2CF9AE}" pid="5" name="MSIP_Label_f42aa342-8706-4288-bd11-ebb85995028c_SetBy">
    <vt:lpwstr>mbj@microsoft.com</vt:lpwstr>
  </property>
  <property fmtid="{D5CDD505-2E9C-101B-9397-08002B2CF9AE}" pid="6" name="MSIP_Label_f42aa342-8706-4288-bd11-ebb85995028c_SetDate">
    <vt:lpwstr>2017-05-01T09:25:53.3096388-07:00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